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24" r:id="rId2"/>
    <p:sldId id="284" r:id="rId3"/>
    <p:sldId id="322" r:id="rId4"/>
    <p:sldId id="332" r:id="rId5"/>
    <p:sldId id="289" r:id="rId6"/>
    <p:sldId id="312" r:id="rId7"/>
    <p:sldId id="333" r:id="rId8"/>
    <p:sldId id="292" r:id="rId9"/>
    <p:sldId id="315" r:id="rId10"/>
    <p:sldId id="335" r:id="rId11"/>
    <p:sldId id="330" r:id="rId12"/>
    <p:sldId id="331" r:id="rId13"/>
    <p:sldId id="334" r:id="rId14"/>
    <p:sldId id="336" r:id="rId15"/>
    <p:sldId id="291" r:id="rId16"/>
    <p:sldId id="327" r:id="rId17"/>
  </p:sldIdLst>
  <p:sldSz cx="9144000" cy="5715000" type="screen16x1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46">
          <p15:clr>
            <a:srgbClr val="A4A3A4"/>
          </p15:clr>
        </p15:guide>
        <p15:guide id="2" pos="3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9674" autoAdjust="0"/>
  </p:normalViewPr>
  <p:slideViewPr>
    <p:cSldViewPr>
      <p:cViewPr>
        <p:scale>
          <a:sx n="117" d="100"/>
          <a:sy n="117" d="100"/>
        </p:scale>
        <p:origin x="184" y="-240"/>
      </p:cViewPr>
      <p:guideLst>
        <p:guide orient="horz" pos="1346"/>
        <p:guide pos="3741"/>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8FF609E-4B77-CB42-B229-23676A86831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3" name="日期占位符 2">
            <a:extLst>
              <a:ext uri="{FF2B5EF4-FFF2-40B4-BE49-F238E27FC236}">
                <a16:creationId xmlns:a16="http://schemas.microsoft.com/office/drawing/2014/main" id="{E7198B63-9872-D84F-AC05-9EE6500C446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D274A064-26DB-D148-8FFE-F1C237B8FBB2}" type="datetimeFigureOut">
              <a:rPr lang="zh-CN" altLang="en-US"/>
              <a:pPr>
                <a:defRPr/>
              </a:pPr>
              <a:t>2018/3/18</a:t>
            </a:fld>
            <a:endParaRPr lang="zh-CN" altLang="en-US"/>
          </a:p>
        </p:txBody>
      </p:sp>
      <p:sp>
        <p:nvSpPr>
          <p:cNvPr id="4" name="幻灯片图像占位符 3">
            <a:extLst>
              <a:ext uri="{FF2B5EF4-FFF2-40B4-BE49-F238E27FC236}">
                <a16:creationId xmlns:a16="http://schemas.microsoft.com/office/drawing/2014/main" id="{CF6C400B-6EC6-364C-B3A8-84E58E8D6CA9}"/>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1F6294A4-EC08-D24B-B23D-3F36FBABAB1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798A8A4D-CF73-2148-8B64-B552D81EABB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7" name="灯片编号占位符 6">
            <a:extLst>
              <a:ext uri="{FF2B5EF4-FFF2-40B4-BE49-F238E27FC236}">
                <a16:creationId xmlns:a16="http://schemas.microsoft.com/office/drawing/2014/main" id="{DE8A5EA4-ED7E-894E-8829-069423F6635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8BD0331-4581-4E43-8542-E07E4E98340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charset="0"/>
      </a:defRPr>
    </a:lvl1pPr>
    <a:lvl2pPr marL="457200" algn="l" rtl="0" eaLnBrk="0" fontAlgn="base" hangingPunct="0">
      <a:spcBef>
        <a:spcPct val="30000"/>
      </a:spcBef>
      <a:spcAft>
        <a:spcPct val="0"/>
      </a:spcAft>
      <a:defRPr sz="1200" kern="1200">
        <a:solidFill>
          <a:schemeClr val="tx1"/>
        </a:solidFill>
        <a:latin typeface="+mn-lt"/>
        <a:ea typeface="+mn-ea"/>
        <a:cs typeface="宋体" charset="0"/>
      </a:defRPr>
    </a:lvl2pPr>
    <a:lvl3pPr marL="914400" algn="l" rtl="0" eaLnBrk="0" fontAlgn="base" hangingPunct="0">
      <a:spcBef>
        <a:spcPct val="30000"/>
      </a:spcBef>
      <a:spcAft>
        <a:spcPct val="0"/>
      </a:spcAft>
      <a:defRPr sz="1200" kern="1200">
        <a:solidFill>
          <a:schemeClr val="tx1"/>
        </a:solidFill>
        <a:latin typeface="+mn-lt"/>
        <a:ea typeface="+mn-ea"/>
        <a:cs typeface="宋体" charset="0"/>
      </a:defRPr>
    </a:lvl3pPr>
    <a:lvl4pPr marL="1371600" algn="l" rtl="0" eaLnBrk="0" fontAlgn="base" hangingPunct="0">
      <a:spcBef>
        <a:spcPct val="30000"/>
      </a:spcBef>
      <a:spcAft>
        <a:spcPct val="0"/>
      </a:spcAft>
      <a:defRPr sz="1200" kern="1200">
        <a:solidFill>
          <a:schemeClr val="tx1"/>
        </a:solidFill>
        <a:latin typeface="+mn-lt"/>
        <a:ea typeface="+mn-ea"/>
        <a:cs typeface="宋体" charset="0"/>
      </a:defRPr>
    </a:lvl4pPr>
    <a:lvl5pPr marL="1828800" algn="l"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DE4056C3-95FC-1C4A-92E9-520FFD7C9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94CC78-294E-9648-A1FD-DD38DC050C32}" type="slidenum">
              <a:rPr lang="en-US" altLang="en-US" smtClean="0">
                <a:ea typeface="ＭＳ Ｐゴシック" panose="020B0600070205080204" pitchFamily="34" charset="-128"/>
              </a:rPr>
              <a:pPr/>
              <a:t>1</a:t>
            </a:fld>
            <a:endParaRPr lang="en-US" altLang="en-US" dirty="0">
              <a:ea typeface="ＭＳ Ｐゴシック" panose="020B0600070205080204" pitchFamily="34" charset="-128"/>
            </a:endParaRPr>
          </a:p>
        </p:txBody>
      </p:sp>
      <p:sp>
        <p:nvSpPr>
          <p:cNvPr id="5123" name="Rectangle 2">
            <a:extLst>
              <a:ext uri="{FF2B5EF4-FFF2-40B4-BE49-F238E27FC236}">
                <a16:creationId xmlns:a16="http://schemas.microsoft.com/office/drawing/2014/main" id="{64CBAAA3-9AD0-5149-BAED-E892B93FFEA9}"/>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a16="http://schemas.microsoft.com/office/drawing/2014/main" id="{053DFBBD-FC24-584B-8952-CDF3FD4C63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ea typeface="ＭＳ Ｐゴシック" panose="020B0600070205080204" pitchFamily="34" charset="-128"/>
              </a:rPr>
              <a:t>Good morning, everyone, I’m Yuwen Zhang. In the next 15 minutes, I will make a introduction of my research, which is about quantitative analysis of idiopathic pulmonary fibrosis abnormality from CT imaging.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32ECC9F3-19D6-AF4A-9462-07A88B0119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9AD4FD8E-8038-D742-BB76-E8492A0AD0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a:extLst>
              <a:ext uri="{FF2B5EF4-FFF2-40B4-BE49-F238E27FC236}">
                <a16:creationId xmlns:a16="http://schemas.microsoft.com/office/drawing/2014/main" id="{01A91A3C-7CD7-BB4C-AD76-2D24256CB3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F5D114-A06B-654B-9099-9CCF05E1CB23}"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1501CBE4-4CFC-0C41-A9A9-67C6A60F0B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a16="http://schemas.microsoft.com/office/drawing/2014/main" id="{C69D10DB-3C1F-DE4B-AA55-A344F640E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5604" name="灯片编号占位符 3">
            <a:extLst>
              <a:ext uri="{FF2B5EF4-FFF2-40B4-BE49-F238E27FC236}">
                <a16:creationId xmlns:a16="http://schemas.microsoft.com/office/drawing/2014/main" id="{F3DCF49C-4220-C843-AB76-2ED1E58048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32008B-AE3B-394E-9596-8EF5BDDF014B}"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A3785F21-2D0D-1C46-A732-F4A0EB6632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6E95C46A-220D-2242-9A8F-38BBC5C1B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Our current work is to use the previous quantitative analysis as image-level biomarkers to drive a ventilation analysis. Here is a brief workflow of the model nbased analysis. Firstly, the upper airway tree was manually digitized using cmgui. Then, for each patient, generate full airway tree of the first time point, map this airway tree to the lung volume mesh of other time points, this can make sure the same airway tree geometry was used for different time point. In the next stage, the airway tree terminal acinar unit was labelled with different CT disease patterns through matching the airway tree to the classified data. Different patient has different disease distribution, this patient-specific disease distribution can conduct a patient-specific ventilation analysis, such as change the resistance and compliance for different disease regions. Currently, we are working on the ventilation model, but a future goal is the use the quantitative analysis on our perfusion, gas exchange and mechanics model.</a:t>
            </a:r>
            <a:endParaRPr lang="zh-CN" altLang="en-US" dirty="0"/>
          </a:p>
          <a:p>
            <a:endParaRPr lang="zh-CN" altLang="en-US" dirty="0"/>
          </a:p>
        </p:txBody>
      </p:sp>
      <p:sp>
        <p:nvSpPr>
          <p:cNvPr id="27652" name="灯片编号占位符 3">
            <a:extLst>
              <a:ext uri="{FF2B5EF4-FFF2-40B4-BE49-F238E27FC236}">
                <a16:creationId xmlns:a16="http://schemas.microsoft.com/office/drawing/2014/main" id="{623E3C20-4B48-9F45-8465-DBD4B3DF3B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8F6299-C598-8D41-ABE7-C242418D96DC}"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1237A015-1490-4B4E-977A-C49F06CE29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38FDC133-AF0D-1E4E-933E-8A320F5175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0" name="灯片编号占位符 3">
            <a:extLst>
              <a:ext uri="{FF2B5EF4-FFF2-40B4-BE49-F238E27FC236}">
                <a16:creationId xmlns:a16="http://schemas.microsoft.com/office/drawing/2014/main" id="{91C5C081-0D39-404F-9CB6-841E565DFB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989363-6880-694A-A584-9D6BD85499F5}"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B00D4640-2B10-4845-B210-683DE79418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a16="http://schemas.microsoft.com/office/drawing/2014/main" id="{D9DF2490-02DC-E843-B4C8-2AD4E5E382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For the patient-specific perfusion analysis, we generated the full vessel tree matching and surrounding by the airway tree. The vessel radius of the disease labelled region were decreased so that we can get a reduced perfusion of the abnormal regions. Using the ventilation and perfusion as input of the gas exchange model, we can get a V/Q ration distribution of IPF patient. We can observe from the result that V/Q mismatching could occur not only around the disease location but also happen on normal region. This part of work we are still working on, we need to take more factor into consideration, which lead to our future work.</a:t>
            </a:r>
            <a:endParaRPr lang="zh-CN" altLang="en-US"/>
          </a:p>
        </p:txBody>
      </p:sp>
      <p:sp>
        <p:nvSpPr>
          <p:cNvPr id="31748" name="灯片编号占位符 3">
            <a:extLst>
              <a:ext uri="{FF2B5EF4-FFF2-40B4-BE49-F238E27FC236}">
                <a16:creationId xmlns:a16="http://schemas.microsoft.com/office/drawing/2014/main" id="{A7BAF0C3-0A5A-2B49-AFD1-9C629C7CA5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B81EC7-1328-744F-9013-10E2117EBC6D}"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ECBBD82B-3C82-5B46-BB12-16153295BE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5084B652-3B60-C540-804D-13A8BC2CE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In the next work, we may take the transfer factor into consideration. As for emphysema regions, the alveolar-capillary membrane area may become bigger, for fibrosis tissues,  the membrane thickness become bigger, both of them will influce the transfer factor. We also plan to use more PFT data to parameterize our model, e.g. use FEV1 and FVC value to simulate the forced expiratory model. And use the density and shape analysis results on our tissue mechanical model to analyze the stree distribution of IPF lungs. Our further goal is to integrate all the analysis to make a prediction of IPF progression at an early stage to help with a clinical treatment.</a:t>
            </a:r>
            <a:endParaRPr lang="zh-CN" altLang="en-US" dirty="0"/>
          </a:p>
        </p:txBody>
      </p:sp>
      <p:sp>
        <p:nvSpPr>
          <p:cNvPr id="33796" name="灯片编号占位符 3">
            <a:extLst>
              <a:ext uri="{FF2B5EF4-FFF2-40B4-BE49-F238E27FC236}">
                <a16:creationId xmlns:a16="http://schemas.microsoft.com/office/drawing/2014/main" id="{B2FDA359-F84B-304E-8B0C-7F99F54C7C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70BCB9-0DA0-114F-AA77-C1813455465A}"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A3EE1A5-FE64-0046-AFF5-5A247449A3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F93FB1-DD87-F541-8473-A719CCDD7FEB}" type="slidenum">
              <a:rPr lang="en-US" altLang="en-US" smtClean="0">
                <a:ea typeface="ＭＳ Ｐゴシック" panose="020B0600070205080204" pitchFamily="34" charset="-128"/>
              </a:rPr>
              <a:pPr/>
              <a:t>16</a:t>
            </a:fld>
            <a:endParaRPr lang="en-US" altLang="en-US" dirty="0">
              <a:ea typeface="ＭＳ Ｐゴシック" panose="020B0600070205080204" pitchFamily="34" charset="-128"/>
            </a:endParaRPr>
          </a:p>
        </p:txBody>
      </p:sp>
      <p:sp>
        <p:nvSpPr>
          <p:cNvPr id="35843" name="Rectangle 2">
            <a:extLst>
              <a:ext uri="{FF2B5EF4-FFF2-40B4-BE49-F238E27FC236}">
                <a16:creationId xmlns:a16="http://schemas.microsoft.com/office/drawing/2014/main" id="{99017487-89C5-2B47-9299-1988323624F0}"/>
              </a:ext>
            </a:extLst>
          </p:cNvPr>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A3EA8B91-5FDE-2D4F-8EA7-2B9A053D5A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a16="http://schemas.microsoft.com/office/drawing/2014/main" id="{E7E9F372-8823-5A4E-A498-F76B69E63D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a16="http://schemas.microsoft.com/office/drawing/2014/main" id="{FC180748-05DC-5B46-A125-172E912FCE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IPF is one of the most aggressive and frequent forms of idiopathic lung disease. Idiopathic means that the cause is unknown. For people more than 75 years old, IPF is estimated to occure in more than 200 cases per 1000,000. That is a large number of people with a disease that has no known cure, and a mean survival of only approximately 3 years. The etiology of IPF remains elusive and there is no known cure. </a:t>
            </a:r>
            <a:r>
              <a:rPr lang="en-GB" altLang="zh-CN" dirty="0"/>
              <a:t>The rate of progression of IPF is quite variable </a:t>
            </a:r>
            <a:r>
              <a:rPr lang="en-US" altLang="zh-CN" dirty="0"/>
              <a:t> and unpredictable </a:t>
            </a:r>
            <a:r>
              <a:rPr lang="en-GB" altLang="zh-CN" dirty="0"/>
              <a:t>between patients, </a:t>
            </a:r>
            <a:r>
              <a:rPr lang="en-US" altLang="zh-CN" dirty="0"/>
              <a:t>Some studies indicate that 15% of patients with IPF experience a rapid worsening of symptoms, insufficiency of pulmonary function and over 80% of these rapid progressive patients die of respiratory failure within 6 months. Most IPF patients deteriorate relatively slowly, and their pulmonary function usually decreases gradually over the months to years after the first clinical symptoms.  However, there are currently no reliable biomarkers that indicate the likely progression of IPF disease. </a:t>
            </a:r>
            <a:endParaRPr lang="zh-CN" altLang="en-US" dirty="0"/>
          </a:p>
        </p:txBody>
      </p:sp>
      <p:sp>
        <p:nvSpPr>
          <p:cNvPr id="7172" name="灯片编号占位符 3">
            <a:extLst>
              <a:ext uri="{FF2B5EF4-FFF2-40B4-BE49-F238E27FC236}">
                <a16:creationId xmlns:a16="http://schemas.microsoft.com/office/drawing/2014/main" id="{EC34B2BF-4B78-8B47-A10A-EAA60A5C6D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996358-E480-1A42-9C26-90A023FBA431}"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967C71FE-E374-D144-BA94-ADD72A9B93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C5AFC478-426A-844F-924B-E59D575709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Recent development in radiological imaging techniques offers exciting opportunities to provide radiological patient-specific biomarkers as important indicators of specific phenotypes. High-resolution computed tomography (HRCT) has played an essential role in evaluating lung disease through recognizing visual patterns and features of disease regions such as ground-glass opacities, reticular patterns and honeycombing. Based on the criteria set by members of ATS / ERS [5], the diagnosis of IPF usually associates with the presence of a usual interstitial pneumonia (UIP) pattern on HRCT. Honeycomb, reticular and ground-glass are all typical CT patterns of fibrosis disease. In addition, combined IPF and emphysema (CPFE) has been mentioned and defined in the past ten years. Some researchers suggest that CPFE should be regarded as a distinct clinical entity other than emphysema or IPF alone. Therefore, our research also involves in quantitative analysis of emphysema region on HRCT image.</a:t>
            </a:r>
            <a:endParaRPr lang="zh-CN" altLang="en-US" dirty="0"/>
          </a:p>
        </p:txBody>
      </p:sp>
      <p:sp>
        <p:nvSpPr>
          <p:cNvPr id="9220" name="灯片编号占位符 3">
            <a:extLst>
              <a:ext uri="{FF2B5EF4-FFF2-40B4-BE49-F238E27FC236}">
                <a16:creationId xmlns:a16="http://schemas.microsoft.com/office/drawing/2014/main" id="{63ADA1ED-9E10-504D-B0C5-7A28151DDF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2E6C3A-3681-1042-9A2F-8D3B5959708B}"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1CF9B56D-E251-444B-B6B8-5F7BDEB825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CA8CFD4F-9132-294A-86E4-2CB07DD569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1268" name="灯片编号占位符 3">
            <a:extLst>
              <a:ext uri="{FF2B5EF4-FFF2-40B4-BE49-F238E27FC236}">
                <a16:creationId xmlns:a16="http://schemas.microsoft.com/office/drawing/2014/main" id="{D31C5A08-D9FD-494F-8ECB-14A10175C7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A5E0BF-4835-2042-B6A8-E333B8D02491}"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CCA65AB5-5B28-DC4A-9610-66FF2F27A0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C40F3C10-85F1-3844-AE0A-95000594C7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clinical CT data used in this study was acquired from 8 patients diagnosed with IPF at Auckland City Hospital. The slice thickness of these clinical CT images are from 1.25 to 3.00mm. Among these data, 5 patients have one time point, 1 patient has 2 time point data, 2 patients have 3 time point data. The time interval between different time point is between 5 to 20 months.</a:t>
            </a:r>
            <a:endParaRPr lang="zh-CN" altLang="en-US" dirty="0"/>
          </a:p>
        </p:txBody>
      </p:sp>
      <p:sp>
        <p:nvSpPr>
          <p:cNvPr id="13316" name="灯片编号占位符 3">
            <a:extLst>
              <a:ext uri="{FF2B5EF4-FFF2-40B4-BE49-F238E27FC236}">
                <a16:creationId xmlns:a16="http://schemas.microsoft.com/office/drawing/2014/main" id="{5110ACCB-81E0-4D49-88ED-2BC76F21D4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33C60B-CEE2-A342-A701-00C09990D8AA}"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908B11A4-35B4-1E42-99B7-8B85BF6CB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a16="http://schemas.microsoft.com/office/drawing/2014/main" id="{3D503A83-EE6C-EA4C-B0CF-5798D33946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Tissue regions were classified using CALIPER (Computer-Aided Lung Informatics for Pathology Evaluation and Ratings) software. CALIPER is a computational image analysis platform developed by the Biomedical Imaging Resource Laboratory at the Mayo Clinic Rochester for the characterization and classification of lung parenchymal findings on CT images. CALPER classifies regions of the lung every parenchymal voxel into the following characteristic CT patterns: normal (N), reticular (R), honeycomb (HC), ground-glass (GG), mild low attenuation areas (LAA), moderate LAA and severe LAA. In addition, emphysema areas were extracted through detecting the voxels whose Hounsfield Unit is under -950.</a:t>
            </a:r>
            <a:endParaRPr lang="zh-CN" altLang="zh-CN"/>
          </a:p>
          <a:p>
            <a:endParaRPr lang="zh-CN" altLang="en-US"/>
          </a:p>
        </p:txBody>
      </p:sp>
      <p:sp>
        <p:nvSpPr>
          <p:cNvPr id="15364" name="灯片编号占位符 3">
            <a:extLst>
              <a:ext uri="{FF2B5EF4-FFF2-40B4-BE49-F238E27FC236}">
                <a16:creationId xmlns:a16="http://schemas.microsoft.com/office/drawing/2014/main" id="{5A30FDA3-A555-4E42-85F5-65DE04A02C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1CA00D-EE56-8B46-9A9A-20A3FCBD7030}"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1CCF549F-158E-CA40-B292-541BDCE58B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14095D15-5A75-0945-9E88-48E1E52173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Lung surface data was extracted from the classified data and fissure surfaces were defined manually using the open-source visualization software CMGUI by an expert user. A bi-cubic Hermite finite element surface mesh was fitted to the shape of the lung and its fissures via a least squares fit. The left lung mesh consists of 35 nodes and 44 elements, while the right lung mesh has 50 nodes and 62 elements. </a:t>
            </a:r>
          </a:p>
          <a:p>
            <a:r>
              <a:rPr lang="en-US" altLang="zh-CN" dirty="0"/>
              <a:t>There is lung shape variation between different subjects and often between clinical images obtained at different times. classified volumetric lung data was then mapped to a statistical shape model (SSM) of the ‘normal’ older human lung to provide a consistent mapping of tissue abnormalities between and within individuals to a same lung shape. The statistical shape model was constructed based on principle component analysis derived from a set of training meshes. The training set consisted of data from 30 healthy normal subjects (15 males and 15 females) that was retrospectively selected from the Human Lung Atlas (HLA) database.</a:t>
            </a:r>
          </a:p>
          <a:p>
            <a:r>
              <a:rPr lang="en-US" altLang="zh-CN" dirty="0"/>
              <a:t>In order to map the data, we need to calculate the xi location of each data point within its correspond element, and then use this xi to calculate the global coordinates of the mapped data points.</a:t>
            </a:r>
            <a:endParaRPr lang="zh-CN" altLang="en-US" dirty="0"/>
          </a:p>
          <a:p>
            <a:r>
              <a:rPr lang="en-US" altLang="zh-CN" dirty="0"/>
              <a:t>Next, we projected the mapped data into a series of cross section slices. From the first row image, we can see that there are some curved gaps within the mapped data, that is caused by the deformation during the mapping.</a:t>
            </a:r>
          </a:p>
          <a:p>
            <a:r>
              <a:rPr lang="en-US" altLang="zh-CN" dirty="0"/>
              <a:t>In order to make the data points distribute uniformly throughout each lung, the gap sin of the mapped data caused by the deformation. The gaps were filled to match their closest neighbor point among the classified data, so that it could be easier for the further volume and density quantitative analysis.</a:t>
            </a:r>
            <a:endParaRPr lang="zh-CN" altLang="en-US" dirty="0"/>
          </a:p>
          <a:p>
            <a:endParaRPr lang="zh-CN" altLang="en-US" dirty="0"/>
          </a:p>
        </p:txBody>
      </p:sp>
      <p:sp>
        <p:nvSpPr>
          <p:cNvPr id="17412" name="灯片编号占位符 3">
            <a:extLst>
              <a:ext uri="{FF2B5EF4-FFF2-40B4-BE49-F238E27FC236}">
                <a16:creationId xmlns:a16="http://schemas.microsoft.com/office/drawing/2014/main" id="{A8A8AD5E-1265-C14B-9199-C42BFE3599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665B58-4D3A-E040-A3A2-1FAA4DDAF40A}"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4447F90B-1DF6-D441-A742-48013FD7D1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F7F830BC-561B-C74A-B9E5-BFA8A93CCC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The average density value of each classified CT pattern for each subject was calculated. From the result, we can see the average density of each region almost remains consistent over time, and for one region, the tissue density usually slightly fluctuates within a specific range. the average density of each region almost remains consistent over time, and for one region, the tissue density usually slightly fluctuates within a specific range. </a:t>
            </a:r>
            <a:r>
              <a:rPr lang="en-NZ" altLang="zh-CN" dirty="0"/>
              <a:t>Fibrosis usually has a consistently </a:t>
            </a:r>
          </a:p>
          <a:p>
            <a:r>
              <a:rPr lang="en-NZ" altLang="zh-CN" dirty="0"/>
              <a:t>higher tissue density (0.34/0.41 for reticular/ground-glass) compared to normal tissue (0.2752) over time. In contrast, emphysema has lower density (0.0784).</a:t>
            </a:r>
          </a:p>
          <a:p>
            <a:r>
              <a:rPr lang="en-US" altLang="zh-CN" dirty="0"/>
              <a:t>The volume of left and right lung for each patient was calculated. From this table, we can see the lung volume of IPF patients keeps an overall decreasing over time. The lung volume decreased by about 11.85% averagely for these three patients.</a:t>
            </a:r>
            <a:endParaRPr lang="zh-CN" altLang="en-US"/>
          </a:p>
          <a:p>
            <a:endParaRPr lang="zh-CN" altLang="en-US"/>
          </a:p>
          <a:p>
            <a:endParaRPr lang="zh-CN" altLang="en-US"/>
          </a:p>
        </p:txBody>
      </p:sp>
      <p:sp>
        <p:nvSpPr>
          <p:cNvPr id="19460" name="灯片编号占位符 3">
            <a:extLst>
              <a:ext uri="{FF2B5EF4-FFF2-40B4-BE49-F238E27FC236}">
                <a16:creationId xmlns:a16="http://schemas.microsoft.com/office/drawing/2014/main" id="{62CD5421-030E-1B43-809F-CC58FF38C5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13A53B-628A-DB42-A122-EEEA5428B06E}"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DBC06E12-6963-0843-B1FC-A8E7AD50CA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6B3B49EB-0CD5-3A42-B71A-3C413A7D6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 In the direction from base to apex, the volume percentage of each disease region was averaged in 5% percent lung height (along the dorsoventral axis). It can be seen from the result that ground-glass region mainly locates in the basal part of lung. The percentage of ground-glass decreases gradually with the increasing of the lung height. In contrast, the percentage of emphysema roughly keeps a rising trend along with the increasing of lung height. The distribution of reticular region mainly focuses on the basal area and apex area. This kind of disease CT pattern seldom appears in the middle part of lung. The distribution of honeycomb seems not to have a regular distribution against lung height.</a:t>
            </a:r>
          </a:p>
          <a:p>
            <a:r>
              <a:rPr lang="en-US" altLang="zh-CN" dirty="0"/>
              <a:t>Also, the volume percentage of each disease region for each lobe was calculated to provide a lobar distribution of disease.</a:t>
            </a:r>
            <a:endParaRPr lang="zh-CN" altLang="zh-CN" dirty="0"/>
          </a:p>
          <a:p>
            <a:r>
              <a:rPr lang="en-US" altLang="zh-CN" dirty="0"/>
              <a:t>For ground-glass and honeycomb patterns, it can be seen from the figure that the disease regions mostly locate in the lower lobe of each lung. For reticular pattern, the percentage of middle lobe is significant lower than the percentage of other lobes, which probably means reticular pattern hardly locates in the middle part of lung. As for emphysema lesions, it commonly distributes in the upper lobes and with the increasing of time, it may also appear in the middle lobe.</a:t>
            </a:r>
            <a:endParaRPr lang="zh-CN" altLang="zh-CN" dirty="0"/>
          </a:p>
          <a:p>
            <a:endParaRPr lang="zh-CN" altLang="zh-CN" dirty="0"/>
          </a:p>
          <a:p>
            <a:endParaRPr lang="zh-CN" altLang="en-US" dirty="0"/>
          </a:p>
        </p:txBody>
      </p:sp>
      <p:sp>
        <p:nvSpPr>
          <p:cNvPr id="21508" name="灯片编号占位符 3">
            <a:extLst>
              <a:ext uri="{FF2B5EF4-FFF2-40B4-BE49-F238E27FC236}">
                <a16:creationId xmlns:a16="http://schemas.microsoft.com/office/drawing/2014/main" id="{7EFBFC7A-929F-0E43-8557-674646096F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565C35-B01F-DF4C-A65D-2A998DD56699}"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07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1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45522A4-6EF5-9546-BFDC-17F037B9BA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4AB63BB6-5AC4-C645-88FD-94F90AD224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5138738"/>
            <a:ext cx="29527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85800" y="1587500"/>
            <a:ext cx="7772400" cy="952500"/>
          </a:xfrm>
          <a:prstGeom prst="rect">
            <a:avLst/>
          </a:prstGeom>
        </p:spPr>
        <p:txBody>
          <a:bodyPr/>
          <a:lstStyle>
            <a:lvl1pPr>
              <a:defRPr>
                <a:solidFill>
                  <a:schemeClr val="bg1"/>
                </a:solidFill>
              </a:defRPr>
            </a:lvl1pPr>
          </a:lstStyle>
          <a:p>
            <a:r>
              <a:rPr lang="zh-CN" altLang="en-US"/>
              <a:t>单击此处编辑母版标题样式</a:t>
            </a:r>
            <a:endParaRPr lang="en-US"/>
          </a:p>
        </p:txBody>
      </p:sp>
      <p:sp>
        <p:nvSpPr>
          <p:cNvPr id="3075" name="Rectangle 3"/>
          <p:cNvSpPr>
            <a:spLocks noGrp="1" noChangeArrowheads="1"/>
          </p:cNvSpPr>
          <p:nvPr>
            <p:ph type="subTitle" idx="1"/>
          </p:nvPr>
        </p:nvSpPr>
        <p:spPr>
          <a:xfrm>
            <a:off x="685800" y="2857500"/>
            <a:ext cx="6400800" cy="1460500"/>
          </a:xfrm>
          <a:prstGeom prst="rect">
            <a:avLst/>
          </a:prstGeom>
        </p:spPr>
        <p:txBody>
          <a:bodyPr/>
          <a:lstStyle>
            <a:lvl1pPr marL="0" indent="0">
              <a:buFontTx/>
              <a:buNone/>
              <a:defRPr>
                <a:solidFill>
                  <a:schemeClr val="bg1"/>
                </a:solidFill>
              </a:defRPr>
            </a:lvl1pPr>
          </a:lstStyle>
          <a:p>
            <a:r>
              <a:rPr lang="zh-CN" altLang="en-US"/>
              <a:t>单击此处编辑母版副标题样式</a:t>
            </a:r>
            <a:endParaRPr lang="en-US"/>
          </a:p>
        </p:txBody>
      </p:sp>
      <p:sp>
        <p:nvSpPr>
          <p:cNvPr id="6" name="Rectangle 8">
            <a:extLst>
              <a:ext uri="{FF2B5EF4-FFF2-40B4-BE49-F238E27FC236}">
                <a16:creationId xmlns:a16="http://schemas.microsoft.com/office/drawing/2014/main" id="{D7EE8C2C-27A2-084C-8842-A5AA72CC7BD8}"/>
              </a:ext>
            </a:extLst>
          </p:cNvPr>
          <p:cNvSpPr>
            <a:spLocks noGrp="1" noChangeArrowheads="1"/>
          </p:cNvSpPr>
          <p:nvPr>
            <p:ph type="dt" sz="half" idx="10"/>
          </p:nvPr>
        </p:nvSpPr>
        <p:spPr>
          <a:xfrm>
            <a:off x="685800" y="5270500"/>
            <a:ext cx="1905000" cy="381000"/>
          </a:xfrm>
          <a:prstGeom prst="rect">
            <a:avLst/>
          </a:prstGeom>
        </p:spPr>
        <p:txBody>
          <a:bodyPr/>
          <a:lstStyle>
            <a:lvl1pPr>
              <a:defRPr>
                <a:solidFill>
                  <a:schemeClr val="bg1"/>
                </a:solidFill>
              </a:defRPr>
            </a:lvl1pPr>
          </a:lstStyle>
          <a:p>
            <a:pPr>
              <a:defRPr/>
            </a:pPr>
            <a:endParaRPr lang="en-GB" dirty="0"/>
          </a:p>
        </p:txBody>
      </p:sp>
    </p:spTree>
    <p:extLst>
      <p:ext uri="{BB962C8B-B14F-4D97-AF65-F5344CB8AC3E}">
        <p14:creationId xmlns:p14="http://schemas.microsoft.com/office/powerpoint/2010/main" val="3888966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a16="http://schemas.microsoft.com/office/drawing/2014/main" id="{3FD4B779-9C79-DB4A-9D45-3501F8DC2B8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050" y="-3175"/>
            <a:ext cx="54895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a:extLst>
              <a:ext uri="{FF2B5EF4-FFF2-40B4-BE49-F238E27FC236}">
                <a16:creationId xmlns:a16="http://schemas.microsoft.com/office/drawing/2014/main" id="{6623E8A5-2922-274E-8454-B5BB9E5A0FF3}"/>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64163" y="-4763"/>
            <a:ext cx="375126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ctr" rtl="0" eaLnBrk="0" fontAlgn="base" hangingPunct="0">
        <a:spcBef>
          <a:spcPct val="0"/>
        </a:spcBef>
        <a:spcAft>
          <a:spcPct val="0"/>
        </a:spcAft>
        <a:defRPr sz="4400" kern="1200">
          <a:solidFill>
            <a:schemeClr val="tx1"/>
          </a:solidFill>
          <a:latin typeface="+mj-lt"/>
          <a:ea typeface="+mj-ea"/>
          <a:cs typeface="宋体" charset="0"/>
        </a:defRPr>
      </a:lvl1pPr>
      <a:lvl2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宋体"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宋体"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76F2E11-4930-7845-8249-4594723F80FB}"/>
              </a:ext>
            </a:extLst>
          </p:cNvPr>
          <p:cNvSpPr>
            <a:spLocks noGrp="1" noChangeArrowheads="1"/>
          </p:cNvSpPr>
          <p:nvPr>
            <p:ph type="ctrTitle"/>
          </p:nvPr>
        </p:nvSpPr>
        <p:spPr bwMode="auto">
          <a:xfrm>
            <a:off x="611188" y="1344613"/>
            <a:ext cx="80629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NZ" altLang="zh-CN" sz="3200" b="1" dirty="0"/>
              <a:t>High resolution CT-based characterization analysis of idiopathic pulmonary fibrosis</a:t>
            </a:r>
            <a:endParaRPr lang="en-GB" altLang="en-US" sz="3200" b="1" dirty="0">
              <a:ea typeface="宋体" panose="02010600030101010101" pitchFamily="2" charset="-122"/>
            </a:endParaRPr>
          </a:p>
        </p:txBody>
      </p:sp>
      <p:sp>
        <p:nvSpPr>
          <p:cNvPr id="14338" name="Rectangle 3">
            <a:extLst>
              <a:ext uri="{FF2B5EF4-FFF2-40B4-BE49-F238E27FC236}">
                <a16:creationId xmlns:a16="http://schemas.microsoft.com/office/drawing/2014/main" id="{178E2103-5437-A24E-B729-FD4DCC1D471D}"/>
              </a:ext>
            </a:extLst>
          </p:cNvPr>
          <p:cNvSpPr>
            <a:spLocks noGrp="1" noChangeArrowheads="1"/>
          </p:cNvSpPr>
          <p:nvPr>
            <p:ph type="subTitle" idx="1"/>
          </p:nvPr>
        </p:nvSpPr>
        <p:spPr/>
        <p:txBody>
          <a:bodyPr/>
          <a:lstStyle/>
          <a:p>
            <a:pPr>
              <a:defRPr/>
            </a:pPr>
            <a:r>
              <a:rPr lang="en-GB" altLang="en-US" sz="2000" dirty="0"/>
              <a:t>Yuwen Zhang</a:t>
            </a:r>
          </a:p>
          <a:p>
            <a:pPr fontAlgn="auto">
              <a:spcAft>
                <a:spcPts val="0"/>
              </a:spcAft>
              <a:defRPr/>
            </a:pPr>
            <a:r>
              <a:rPr lang="en-GB" altLang="en-US" sz="2000" dirty="0"/>
              <a:t>Supervised by :     Prof.  </a:t>
            </a:r>
            <a:r>
              <a:rPr lang="en-NZ" altLang="zh-CN" sz="2000" dirty="0"/>
              <a:t>Merryn Tawhai</a:t>
            </a:r>
          </a:p>
          <a:p>
            <a:pPr fontAlgn="auto">
              <a:spcAft>
                <a:spcPts val="0"/>
              </a:spcAft>
              <a:defRPr/>
            </a:pPr>
            <a:r>
              <a:rPr lang="en-NZ" altLang="zh-CN" sz="2000" dirty="0"/>
              <a:t>                                Dr.  Alys Clark</a:t>
            </a:r>
          </a:p>
          <a:p>
            <a:pPr fontAlgn="auto">
              <a:spcAft>
                <a:spcPts val="0"/>
              </a:spcAft>
              <a:defRPr/>
            </a:pPr>
            <a:r>
              <a:rPr lang="en-NZ" altLang="zh-CN" sz="2000" dirty="0"/>
              <a:t>                                Dr.  Haribalan Kumar</a:t>
            </a:r>
            <a:r>
              <a:rPr lang="en-US" altLang="zh-CN" sz="2000" b="1" dirty="0">
                <a:ln w="12700">
                  <a:solidFill>
                    <a:schemeClr val="tx2">
                      <a:tint val="1000"/>
                    </a:schemeClr>
                  </a:solidFill>
                  <a:prstDash val="solid"/>
                </a:ln>
                <a:effectLst>
                  <a:outerShdw blurRad="50000" dist="50800" dir="7500000" algn="tl">
                    <a:srgbClr val="000000">
                      <a:shade val="5000"/>
                      <a:alpha val="35000"/>
                    </a:srgbClr>
                  </a:outerShdw>
                </a:effectLst>
                <a:ea typeface="Verdana" pitchFamily="34" charset="0"/>
                <a:cs typeface="Verdana" pitchFamily="34" charset="0"/>
              </a:rPr>
              <a:t> </a:t>
            </a:r>
          </a:p>
          <a:p>
            <a:pPr>
              <a:defRPr/>
            </a:pPr>
            <a:endParaRPr lang="en-GB" altLang="en-US" sz="2000" dirty="0"/>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C912F9-FF5C-9447-B0CA-B5421C8325E5}"/>
              </a:ext>
            </a:extLst>
          </p:cNvPr>
          <p:cNvSpPr/>
          <p:nvPr/>
        </p:nvSpPr>
        <p:spPr>
          <a:xfrm>
            <a:off x="276491" y="215646"/>
            <a:ext cx="3722879"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Heterogeneity analysis</a:t>
            </a:r>
          </a:p>
        </p:txBody>
      </p:sp>
      <p:pic>
        <p:nvPicPr>
          <p:cNvPr id="22531" name="图片 3">
            <a:extLst>
              <a:ext uri="{FF2B5EF4-FFF2-40B4-BE49-F238E27FC236}">
                <a16:creationId xmlns:a16="http://schemas.microsoft.com/office/drawing/2014/main" id="{8430128D-5469-D849-A56E-DF738060E7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8913" y="841375"/>
            <a:ext cx="48641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文本框 4">
            <a:extLst>
              <a:ext uri="{FF2B5EF4-FFF2-40B4-BE49-F238E27FC236}">
                <a16:creationId xmlns:a16="http://schemas.microsoft.com/office/drawing/2014/main" id="{DB9FB21E-CC61-E749-AF4C-93A3C7276165}"/>
              </a:ext>
            </a:extLst>
          </p:cNvPr>
          <p:cNvSpPr txBox="1">
            <a:spLocks noChangeArrowheads="1"/>
          </p:cNvSpPr>
          <p:nvPr/>
        </p:nvSpPr>
        <p:spPr bwMode="auto">
          <a:xfrm>
            <a:off x="276225" y="3865563"/>
            <a:ext cx="81375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Char char="•"/>
            </a:pPr>
            <a:r>
              <a:rPr lang="en-US" altLang="zh-CN" dirty="0">
                <a:latin typeface="Calibri" panose="020F0502020204030204" pitchFamily="34" charset="0"/>
              </a:rPr>
              <a:t>Fractal dimension for density: fitting a straight line for the relationship between coefficient of variance (COV) and sampling window size.</a:t>
            </a:r>
            <a:endParaRPr lang="zh-CN" altLang="en-US" dirty="0">
              <a:latin typeface="Calibri" panose="020F0502020204030204" pitchFamily="34" charset="0"/>
            </a:endParaRPr>
          </a:p>
        </p:txBody>
      </p:sp>
      <p:sp>
        <p:nvSpPr>
          <p:cNvPr id="22533" name="文本框 5">
            <a:extLst>
              <a:ext uri="{FF2B5EF4-FFF2-40B4-BE49-F238E27FC236}">
                <a16:creationId xmlns:a16="http://schemas.microsoft.com/office/drawing/2014/main" id="{B9C7F169-F6CF-8046-91C8-EE345F9C95F3}"/>
              </a:ext>
            </a:extLst>
          </p:cNvPr>
          <p:cNvSpPr txBox="1">
            <a:spLocks noChangeArrowheads="1"/>
          </p:cNvSpPr>
          <p:nvPr/>
        </p:nvSpPr>
        <p:spPr bwMode="auto">
          <a:xfrm>
            <a:off x="276225" y="4511675"/>
            <a:ext cx="6969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US" altLang="zh-CN" dirty="0">
                <a:latin typeface="Calibri" panose="020F0502020204030204" pitchFamily="34" charset="0"/>
              </a:rPr>
              <a:t>FD = 1 – gradient of log-log curve </a:t>
            </a:r>
            <a:endParaRPr lang="zh-CN" altLang="en-US">
              <a:latin typeface="Calibri" panose="020F0502020204030204" pitchFamily="34" charset="0"/>
            </a:endParaRPr>
          </a:p>
        </p:txBody>
      </p:sp>
      <p:sp>
        <p:nvSpPr>
          <p:cNvPr id="22534" name="文本框 6">
            <a:extLst>
              <a:ext uri="{FF2B5EF4-FFF2-40B4-BE49-F238E27FC236}">
                <a16:creationId xmlns:a16="http://schemas.microsoft.com/office/drawing/2014/main" id="{BAA12B61-F27E-644E-8F7F-CADC9DC5765F}"/>
              </a:ext>
            </a:extLst>
          </p:cNvPr>
          <p:cNvSpPr txBox="1">
            <a:spLocks noChangeArrowheads="1"/>
          </p:cNvSpPr>
          <p:nvPr/>
        </p:nvSpPr>
        <p:spPr bwMode="auto">
          <a:xfrm>
            <a:off x="246063" y="4891088"/>
            <a:ext cx="642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US" altLang="zh-CN" dirty="0">
                <a:latin typeface="Calibri" panose="020F0502020204030204" pitchFamily="34" charset="0"/>
              </a:rPr>
              <a:t>Heterogeneity is relatively constant over time.</a:t>
            </a:r>
            <a:endParaRPr lang="zh-CN" altLang="en-US">
              <a:latin typeface="Calibri" panose="020F0502020204030204" pitchFamily="34" charset="0"/>
            </a:endParaRPr>
          </a:p>
        </p:txBody>
      </p:sp>
      <p:pic>
        <p:nvPicPr>
          <p:cNvPr id="22535" name="图片 4">
            <a:extLst>
              <a:ext uri="{FF2B5EF4-FFF2-40B4-BE49-F238E27FC236}">
                <a16:creationId xmlns:a16="http://schemas.microsoft.com/office/drawing/2014/main" id="{0E6FCBE8-8D32-9B44-98FF-1AA1E8861E4F}"/>
              </a:ext>
            </a:extLst>
          </p:cNvPr>
          <p:cNvPicPr>
            <a:picLocks noChangeAspect="1"/>
          </p:cNvPicPr>
          <p:nvPr/>
        </p:nvPicPr>
        <p:blipFill>
          <a:blip r:embed="rId4">
            <a:extLst>
              <a:ext uri="{28A0092B-C50C-407E-A947-70E740481C1C}">
                <a14:useLocalDpi xmlns:a14="http://schemas.microsoft.com/office/drawing/2010/main" val="0"/>
              </a:ext>
            </a:extLst>
          </a:blip>
          <a:srcRect l="30711" t="18388" r="29913" b="18388"/>
          <a:stretch>
            <a:fillRect/>
          </a:stretch>
        </p:blipFill>
        <p:spPr bwMode="auto">
          <a:xfrm>
            <a:off x="755650" y="1127125"/>
            <a:ext cx="2424113"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图片 6">
            <a:extLst>
              <a:ext uri="{FF2B5EF4-FFF2-40B4-BE49-F238E27FC236}">
                <a16:creationId xmlns:a16="http://schemas.microsoft.com/office/drawing/2014/main" id="{3216A193-9865-5D4C-B0D1-6976D054D409}"/>
              </a:ext>
            </a:extLst>
          </p:cNvPr>
          <p:cNvPicPr>
            <a:picLocks noChangeAspect="1"/>
          </p:cNvPicPr>
          <p:nvPr/>
        </p:nvPicPr>
        <p:blipFill>
          <a:blip r:embed="rId5">
            <a:extLst>
              <a:ext uri="{28A0092B-C50C-407E-A947-70E740481C1C}">
                <a14:useLocalDpi xmlns:a14="http://schemas.microsoft.com/office/drawing/2010/main" val="0"/>
              </a:ext>
            </a:extLst>
          </a:blip>
          <a:srcRect l="63300" t="40944" r="25500" b="39369"/>
          <a:stretch>
            <a:fillRect/>
          </a:stretch>
        </p:blipFill>
        <p:spPr bwMode="auto">
          <a:xfrm>
            <a:off x="3219450" y="1419225"/>
            <a:ext cx="441325"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矩形 9">
            <a:extLst>
              <a:ext uri="{FF2B5EF4-FFF2-40B4-BE49-F238E27FC236}">
                <a16:creationId xmlns:a16="http://schemas.microsoft.com/office/drawing/2014/main" id="{8D17275E-1395-BB4D-AA24-E516ACE68DCB}"/>
              </a:ext>
            </a:extLst>
          </p:cNvPr>
          <p:cNvSpPr>
            <a:spLocks noChangeArrowheads="1"/>
          </p:cNvSpPr>
          <p:nvPr/>
        </p:nvSpPr>
        <p:spPr bwMode="auto">
          <a:xfrm>
            <a:off x="1154113" y="3371850"/>
            <a:ext cx="25066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latin typeface="Calibri" panose="020F0502020204030204" pitchFamily="34" charset="0"/>
              </a:rPr>
              <a:t>3D grid density visualization</a:t>
            </a:r>
            <a:endParaRPr lang="zh-CN" altLang="zh-CN" sz="1600">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3CC45A5-31A4-FA45-8D50-F0888EE049C7}"/>
              </a:ext>
            </a:extLst>
          </p:cNvPr>
          <p:cNvSpPr/>
          <p:nvPr/>
        </p:nvSpPr>
        <p:spPr>
          <a:xfrm>
            <a:off x="276491" y="215646"/>
            <a:ext cx="4194995"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SSM based shape analysis</a:t>
            </a:r>
          </a:p>
        </p:txBody>
      </p:sp>
      <p:sp>
        <p:nvSpPr>
          <p:cNvPr id="24580" name="矩形 3">
            <a:extLst>
              <a:ext uri="{FF2B5EF4-FFF2-40B4-BE49-F238E27FC236}">
                <a16:creationId xmlns:a16="http://schemas.microsoft.com/office/drawing/2014/main" id="{D2954289-4777-9C4C-B6A4-E3BC6A07A110}"/>
              </a:ext>
            </a:extLst>
          </p:cNvPr>
          <p:cNvSpPr>
            <a:spLocks noChangeArrowheads="1"/>
          </p:cNvSpPr>
          <p:nvPr/>
        </p:nvSpPr>
        <p:spPr bwMode="auto">
          <a:xfrm>
            <a:off x="2209800" y="885825"/>
            <a:ext cx="2141538" cy="584200"/>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Principle component  shape feature analysis</a:t>
            </a:r>
            <a:endParaRPr lang="zh-CN" altLang="en-US" sz="1600">
              <a:latin typeface="Calibri" panose="020F0502020204030204" pitchFamily="34" charset="0"/>
            </a:endParaRPr>
          </a:p>
        </p:txBody>
      </p:sp>
      <p:sp>
        <p:nvSpPr>
          <p:cNvPr id="24581" name="矩形 4">
            <a:extLst>
              <a:ext uri="{FF2B5EF4-FFF2-40B4-BE49-F238E27FC236}">
                <a16:creationId xmlns:a16="http://schemas.microsoft.com/office/drawing/2014/main" id="{72FDAC6F-B509-8B48-8B86-E3359653915B}"/>
              </a:ext>
            </a:extLst>
          </p:cNvPr>
          <p:cNvSpPr>
            <a:spLocks noChangeArrowheads="1"/>
          </p:cNvSpPr>
          <p:nvPr/>
        </p:nvSpPr>
        <p:spPr bwMode="auto">
          <a:xfrm>
            <a:off x="4953000" y="890588"/>
            <a:ext cx="1905000" cy="585787"/>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Statistical shape model construction</a:t>
            </a:r>
            <a:endParaRPr lang="zh-CN" altLang="en-US" sz="1600">
              <a:latin typeface="Calibri" panose="020F0502020204030204" pitchFamily="34" charset="0"/>
            </a:endParaRPr>
          </a:p>
        </p:txBody>
      </p:sp>
      <p:cxnSp>
        <p:nvCxnSpPr>
          <p:cNvPr id="24582" name="直接箭头连接符 5">
            <a:extLst>
              <a:ext uri="{FF2B5EF4-FFF2-40B4-BE49-F238E27FC236}">
                <a16:creationId xmlns:a16="http://schemas.microsoft.com/office/drawing/2014/main" id="{D2AAB429-4FC1-1949-AA5F-6A5E9650AB6F}"/>
              </a:ext>
            </a:extLst>
          </p:cNvPr>
          <p:cNvCxnSpPr>
            <a:cxnSpLocks noChangeShapeType="1"/>
            <a:stCxn id="24579" idx="3"/>
            <a:endCxn id="24580" idx="1"/>
          </p:cNvCxnSpPr>
          <p:nvPr/>
        </p:nvCxnSpPr>
        <p:spPr bwMode="auto">
          <a:xfrm flipV="1">
            <a:off x="1608138" y="1177925"/>
            <a:ext cx="601662" cy="11633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583" name="直接箭头连接符 6">
            <a:extLst>
              <a:ext uri="{FF2B5EF4-FFF2-40B4-BE49-F238E27FC236}">
                <a16:creationId xmlns:a16="http://schemas.microsoft.com/office/drawing/2014/main" id="{FC75B729-762E-B84A-81CB-F7626706D312}"/>
              </a:ext>
            </a:extLst>
          </p:cNvPr>
          <p:cNvCxnSpPr>
            <a:cxnSpLocks noChangeShapeType="1"/>
            <a:stCxn id="24580" idx="3"/>
            <a:endCxn id="24581" idx="1"/>
          </p:cNvCxnSpPr>
          <p:nvPr/>
        </p:nvCxnSpPr>
        <p:spPr bwMode="auto">
          <a:xfrm>
            <a:off x="4351338" y="1177925"/>
            <a:ext cx="601662" cy="47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84" name="矩形 7">
            <a:extLst>
              <a:ext uri="{FF2B5EF4-FFF2-40B4-BE49-F238E27FC236}">
                <a16:creationId xmlns:a16="http://schemas.microsoft.com/office/drawing/2014/main" id="{13E82131-FDA5-AF40-93BF-B088F11B5F84}"/>
              </a:ext>
            </a:extLst>
          </p:cNvPr>
          <p:cNvSpPr>
            <a:spLocks noChangeArrowheads="1"/>
          </p:cNvSpPr>
          <p:nvPr/>
        </p:nvSpPr>
        <p:spPr bwMode="auto">
          <a:xfrm>
            <a:off x="7308850" y="885825"/>
            <a:ext cx="1655763" cy="584200"/>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Specific subject projection</a:t>
            </a:r>
            <a:endParaRPr lang="zh-CN" altLang="en-US" sz="1600">
              <a:latin typeface="Calibri" panose="020F0502020204030204" pitchFamily="34" charset="0"/>
            </a:endParaRPr>
          </a:p>
        </p:txBody>
      </p:sp>
      <p:cxnSp>
        <p:nvCxnSpPr>
          <p:cNvPr id="24585" name="直接箭头连接符 8">
            <a:extLst>
              <a:ext uri="{FF2B5EF4-FFF2-40B4-BE49-F238E27FC236}">
                <a16:creationId xmlns:a16="http://schemas.microsoft.com/office/drawing/2014/main" id="{53188403-E81B-924C-86A4-590D383AD7B3}"/>
              </a:ext>
            </a:extLst>
          </p:cNvPr>
          <p:cNvCxnSpPr>
            <a:cxnSpLocks noChangeShapeType="1"/>
            <a:stCxn id="24581" idx="3"/>
            <a:endCxn id="24584" idx="1"/>
          </p:cNvCxnSpPr>
          <p:nvPr/>
        </p:nvCxnSpPr>
        <p:spPr bwMode="auto">
          <a:xfrm flipV="1">
            <a:off x="6858000" y="1177925"/>
            <a:ext cx="450850" cy="47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4586" name="图片 40">
            <a:extLst>
              <a:ext uri="{FF2B5EF4-FFF2-40B4-BE49-F238E27FC236}">
                <a16:creationId xmlns:a16="http://schemas.microsoft.com/office/drawing/2014/main" id="{DFC8AFA7-1220-D640-AD96-2DD9F869E7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313" y="1665288"/>
            <a:ext cx="3798887"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图片 43">
            <a:extLst>
              <a:ext uri="{FF2B5EF4-FFF2-40B4-BE49-F238E27FC236}">
                <a16:creationId xmlns:a16="http://schemas.microsoft.com/office/drawing/2014/main" id="{BDD7440A-6A57-5740-87DA-291CD1ECD9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925" y="1684338"/>
            <a:ext cx="38290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文本框 44">
            <a:extLst>
              <a:ext uri="{FF2B5EF4-FFF2-40B4-BE49-F238E27FC236}">
                <a16:creationId xmlns:a16="http://schemas.microsoft.com/office/drawing/2014/main" id="{4518E4A9-616A-B44D-9347-CAC8162904B6}"/>
              </a:ext>
            </a:extLst>
          </p:cNvPr>
          <p:cNvSpPr txBox="1">
            <a:spLocks noChangeArrowheads="1"/>
          </p:cNvSpPr>
          <p:nvPr/>
        </p:nvSpPr>
        <p:spPr bwMode="auto">
          <a:xfrm>
            <a:off x="0" y="4146550"/>
            <a:ext cx="86899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buFont typeface="Arial" panose="020B0604020202020204" pitchFamily="34" charset="0"/>
              <a:buChar char="•"/>
            </a:pPr>
            <a:r>
              <a:rPr lang="en-NZ" altLang="zh-CN" dirty="0">
                <a:latin typeface="Calibri" panose="020F0502020204030204" pitchFamily="34" charset="0"/>
              </a:rPr>
              <a:t>The first principal SSM mode relates to the anteroposterior diameter of the lung, and the ratio of apical and basal diameters</a:t>
            </a:r>
          </a:p>
          <a:p>
            <a:pPr algn="just">
              <a:buFont typeface="Arial" panose="020B0604020202020204" pitchFamily="34" charset="0"/>
              <a:buChar char="•"/>
            </a:pPr>
            <a:r>
              <a:rPr lang="en-NZ" altLang="zh-CN" dirty="0">
                <a:latin typeface="Calibri" panose="020F0502020204030204" pitchFamily="34" charset="0"/>
              </a:rPr>
              <a:t>The first principal SSM mode (&gt;20% of the shape variation in normal lungs) is significantly different between IPF and normal .</a:t>
            </a:r>
            <a:r>
              <a:rPr lang="en-US" altLang="zh-CN" dirty="0">
                <a:latin typeface="Calibri" panose="020F0502020204030204" pitchFamily="34" charset="0"/>
              </a:rPr>
              <a:t> </a:t>
            </a:r>
          </a:p>
          <a:p>
            <a:pPr algn="just">
              <a:buFont typeface="Arial" panose="020B0604020202020204" pitchFamily="34" charset="0"/>
              <a:buChar char="•"/>
            </a:pPr>
            <a:r>
              <a:rPr lang="en-NZ" altLang="zh-CN" dirty="0">
                <a:latin typeface="Calibri" panose="020F0502020204030204" pitchFamily="34" charset="0"/>
              </a:rPr>
              <a:t>For IPF subjects, the first mode </a:t>
            </a:r>
            <a:r>
              <a:rPr lang="en-US" altLang="zh-CN" dirty="0">
                <a:latin typeface="Calibri" panose="020F0502020204030204" pitchFamily="34" charset="0"/>
              </a:rPr>
              <a:t>has a strong relationship with fibrosis percent.</a:t>
            </a:r>
            <a:endParaRPr lang="zh-CN" altLang="en-US">
              <a:latin typeface="Calibri" panose="020F0502020204030204" pitchFamily="34" charset="0"/>
            </a:endParaRPr>
          </a:p>
          <a:p>
            <a:pPr algn="just"/>
            <a:endParaRPr lang="zh-CN" altLang="en-US">
              <a:latin typeface="Calibri" panose="020F0502020204030204" pitchFamily="34" charset="0"/>
            </a:endParaRPr>
          </a:p>
        </p:txBody>
      </p:sp>
      <p:sp>
        <p:nvSpPr>
          <p:cNvPr id="24579" name="矩形 2">
            <a:extLst>
              <a:ext uri="{FF2B5EF4-FFF2-40B4-BE49-F238E27FC236}">
                <a16:creationId xmlns:a16="http://schemas.microsoft.com/office/drawing/2014/main" id="{B17B34F7-5E08-DE49-907E-16DBABAB568F}"/>
              </a:ext>
            </a:extLst>
          </p:cNvPr>
          <p:cNvSpPr>
            <a:spLocks noChangeArrowheads="1"/>
          </p:cNvSpPr>
          <p:nvPr/>
        </p:nvSpPr>
        <p:spPr bwMode="auto">
          <a:xfrm>
            <a:off x="214313" y="755650"/>
            <a:ext cx="1393825" cy="1077218"/>
          </a:xfrm>
          <a:prstGeom prst="rect">
            <a:avLst/>
          </a:prstGeom>
          <a:solidFill>
            <a:schemeClr val="bg1">
              <a:alpha val="87842"/>
            </a:schemeClr>
          </a:solidFill>
          <a:ln w="19050">
            <a:solidFill>
              <a:schemeClr val="tx1"/>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dirty="0">
                <a:latin typeface="Calibri" panose="020F0502020204030204" pitchFamily="34" charset="0"/>
              </a:rPr>
              <a:t>Training data collection</a:t>
            </a:r>
          </a:p>
          <a:p>
            <a:pPr algn="ctr" eaLnBrk="1" hangingPunct="1"/>
            <a:r>
              <a:rPr lang="en-US" altLang="zh-CN" sz="1600" dirty="0">
                <a:latin typeface="Calibri" panose="020F0502020204030204" pitchFamily="34" charset="0"/>
              </a:rPr>
              <a:t>(35 older normal)</a:t>
            </a:r>
            <a:endParaRPr lang="zh-CN" altLang="en-US" sz="160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70252D0-1DD4-9948-8BCE-1100A63C5965}"/>
              </a:ext>
            </a:extLst>
          </p:cNvPr>
          <p:cNvSpPr/>
          <p:nvPr/>
        </p:nvSpPr>
        <p:spPr>
          <a:xfrm>
            <a:off x="208088" y="-22261"/>
            <a:ext cx="393186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airway tree geometry</a:t>
            </a:r>
          </a:p>
        </p:txBody>
      </p:sp>
      <p:grpSp>
        <p:nvGrpSpPr>
          <p:cNvPr id="26627" name="组合 15">
            <a:extLst>
              <a:ext uri="{FF2B5EF4-FFF2-40B4-BE49-F238E27FC236}">
                <a16:creationId xmlns:a16="http://schemas.microsoft.com/office/drawing/2014/main" id="{F1BF11D9-D3BB-3F4A-8160-4A0079963887}"/>
              </a:ext>
            </a:extLst>
          </p:cNvPr>
          <p:cNvGrpSpPr>
            <a:grpSpLocks/>
          </p:cNvGrpSpPr>
          <p:nvPr/>
        </p:nvGrpSpPr>
        <p:grpSpPr bwMode="auto">
          <a:xfrm>
            <a:off x="539750" y="841375"/>
            <a:ext cx="1997075" cy="1728788"/>
            <a:chOff x="1115616" y="669831"/>
            <a:chExt cx="2187540" cy="2188662"/>
          </a:xfrm>
        </p:grpSpPr>
        <p:pic>
          <p:nvPicPr>
            <p:cNvPr id="26654" name="图片 13">
              <a:extLst>
                <a:ext uri="{FF2B5EF4-FFF2-40B4-BE49-F238E27FC236}">
                  <a16:creationId xmlns:a16="http://schemas.microsoft.com/office/drawing/2014/main" id="{4400ED5B-71FE-804B-AA10-531FB512FA0E}"/>
                </a:ext>
              </a:extLst>
            </p:cNvPr>
            <p:cNvPicPr>
              <a:picLocks noChangeAspect="1"/>
            </p:cNvPicPr>
            <p:nvPr/>
          </p:nvPicPr>
          <p:blipFill>
            <a:blip r:embed="rId3">
              <a:extLst>
                <a:ext uri="{28A0092B-C50C-407E-A947-70E740481C1C}">
                  <a14:useLocalDpi xmlns:a14="http://schemas.microsoft.com/office/drawing/2010/main" val="0"/>
                </a:ext>
              </a:extLst>
            </a:blip>
            <a:srcRect l="32135" t="15619" r="40150" b="30051"/>
            <a:stretch>
              <a:fillRect/>
            </a:stretch>
          </p:blipFill>
          <p:spPr bwMode="auto">
            <a:xfrm>
              <a:off x="1115616" y="685624"/>
              <a:ext cx="1451796" cy="16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图片 14">
              <a:extLst>
                <a:ext uri="{FF2B5EF4-FFF2-40B4-BE49-F238E27FC236}">
                  <a16:creationId xmlns:a16="http://schemas.microsoft.com/office/drawing/2014/main" id="{E83975E1-35BF-8046-9DA2-24BFAACEF0A8}"/>
                </a:ext>
              </a:extLst>
            </p:cNvPr>
            <p:cNvPicPr>
              <a:picLocks noChangeAspect="1"/>
            </p:cNvPicPr>
            <p:nvPr/>
          </p:nvPicPr>
          <p:blipFill>
            <a:blip r:embed="rId4">
              <a:extLst>
                <a:ext uri="{28A0092B-C50C-407E-A947-70E740481C1C}">
                  <a14:useLocalDpi xmlns:a14="http://schemas.microsoft.com/office/drawing/2010/main" val="0"/>
                </a:ext>
              </a:extLst>
            </a:blip>
            <a:srcRect l="36447" t="13252" r="36089" b="11220"/>
            <a:stretch>
              <a:fillRect/>
            </a:stretch>
          </p:blipFill>
          <p:spPr bwMode="auto">
            <a:xfrm>
              <a:off x="1831667" y="669831"/>
              <a:ext cx="1471489" cy="21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8" name="图片 16">
            <a:extLst>
              <a:ext uri="{FF2B5EF4-FFF2-40B4-BE49-F238E27FC236}">
                <a16:creationId xmlns:a16="http://schemas.microsoft.com/office/drawing/2014/main" id="{F95FD3B1-A337-094F-AA77-C04E1574958F}"/>
              </a:ext>
            </a:extLst>
          </p:cNvPr>
          <p:cNvPicPr>
            <a:picLocks noChangeAspect="1"/>
          </p:cNvPicPr>
          <p:nvPr/>
        </p:nvPicPr>
        <p:blipFill>
          <a:blip r:embed="rId5">
            <a:extLst>
              <a:ext uri="{28A0092B-C50C-407E-A947-70E740481C1C}">
                <a14:useLocalDpi xmlns:a14="http://schemas.microsoft.com/office/drawing/2010/main" val="0"/>
              </a:ext>
            </a:extLst>
          </a:blip>
          <a:srcRect l="31947" t="17471" r="31299" b="19969"/>
          <a:stretch>
            <a:fillRect/>
          </a:stretch>
        </p:blipFill>
        <p:spPr bwMode="auto">
          <a:xfrm>
            <a:off x="3459163" y="758825"/>
            <a:ext cx="1833562"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9" name="组合 19">
            <a:extLst>
              <a:ext uri="{FF2B5EF4-FFF2-40B4-BE49-F238E27FC236}">
                <a16:creationId xmlns:a16="http://schemas.microsoft.com/office/drawing/2014/main" id="{597E3CED-98A5-A24C-A41E-FAE32D66E96F}"/>
              </a:ext>
            </a:extLst>
          </p:cNvPr>
          <p:cNvGrpSpPr>
            <a:grpSpLocks/>
          </p:cNvGrpSpPr>
          <p:nvPr/>
        </p:nvGrpSpPr>
        <p:grpSpPr bwMode="auto">
          <a:xfrm>
            <a:off x="6354763" y="730250"/>
            <a:ext cx="1889125" cy="1839913"/>
            <a:chOff x="6392780" y="810596"/>
            <a:chExt cx="2499700" cy="2286078"/>
          </a:xfrm>
        </p:grpSpPr>
        <p:pic>
          <p:nvPicPr>
            <p:cNvPr id="26652" name="图片 17">
              <a:extLst>
                <a:ext uri="{FF2B5EF4-FFF2-40B4-BE49-F238E27FC236}">
                  <a16:creationId xmlns:a16="http://schemas.microsoft.com/office/drawing/2014/main" id="{38EF6386-C7FE-4340-830B-47A4B75C78E3}"/>
                </a:ext>
              </a:extLst>
            </p:cNvPr>
            <p:cNvPicPr>
              <a:picLocks noChangeAspect="1"/>
            </p:cNvPicPr>
            <p:nvPr/>
          </p:nvPicPr>
          <p:blipFill>
            <a:blip r:embed="rId4">
              <a:extLst>
                <a:ext uri="{28A0092B-C50C-407E-A947-70E740481C1C}">
                  <a14:useLocalDpi xmlns:a14="http://schemas.microsoft.com/office/drawing/2010/main" val="0"/>
                </a:ext>
              </a:extLst>
            </a:blip>
            <a:srcRect l="36119" t="13200" r="37286" b="11725"/>
            <a:stretch>
              <a:fillRect/>
            </a:stretch>
          </p:blipFill>
          <p:spPr bwMode="auto">
            <a:xfrm>
              <a:off x="7452320" y="810596"/>
              <a:ext cx="1440160" cy="228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图片 18">
              <a:extLst>
                <a:ext uri="{FF2B5EF4-FFF2-40B4-BE49-F238E27FC236}">
                  <a16:creationId xmlns:a16="http://schemas.microsoft.com/office/drawing/2014/main" id="{6E726252-DA85-0C49-B3BD-62B57D0D0D85}"/>
                </a:ext>
              </a:extLst>
            </p:cNvPr>
            <p:cNvPicPr>
              <a:picLocks noChangeAspect="1"/>
            </p:cNvPicPr>
            <p:nvPr/>
          </p:nvPicPr>
          <p:blipFill>
            <a:blip r:embed="rId6">
              <a:extLst>
                <a:ext uri="{28A0092B-C50C-407E-A947-70E740481C1C}">
                  <a14:useLocalDpi xmlns:a14="http://schemas.microsoft.com/office/drawing/2010/main" val="0"/>
                </a:ext>
              </a:extLst>
            </a:blip>
            <a:srcRect l="37654" t="15031" r="37143" b="14423"/>
            <a:stretch>
              <a:fillRect/>
            </a:stretch>
          </p:blipFill>
          <p:spPr bwMode="auto">
            <a:xfrm>
              <a:off x="6392780" y="855024"/>
              <a:ext cx="1326181" cy="217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30" name="图片 20">
            <a:extLst>
              <a:ext uri="{FF2B5EF4-FFF2-40B4-BE49-F238E27FC236}">
                <a16:creationId xmlns:a16="http://schemas.microsoft.com/office/drawing/2014/main" id="{35989E14-1B93-8848-BE13-183E88AB9FD9}"/>
              </a:ext>
            </a:extLst>
          </p:cNvPr>
          <p:cNvPicPr>
            <a:picLocks noChangeAspect="1"/>
          </p:cNvPicPr>
          <p:nvPr/>
        </p:nvPicPr>
        <p:blipFill>
          <a:blip r:embed="rId7">
            <a:extLst>
              <a:ext uri="{28A0092B-C50C-407E-A947-70E740481C1C}">
                <a14:useLocalDpi xmlns:a14="http://schemas.microsoft.com/office/drawing/2010/main" val="0"/>
              </a:ext>
            </a:extLst>
          </a:blip>
          <a:srcRect l="31429" t="17917" r="30087" b="15088"/>
          <a:stretch>
            <a:fillRect/>
          </a:stretch>
        </p:blipFill>
        <p:spPr bwMode="auto">
          <a:xfrm>
            <a:off x="6515100" y="3349625"/>
            <a:ext cx="1682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a:extLst>
              <a:ext uri="{FF2B5EF4-FFF2-40B4-BE49-F238E27FC236}">
                <a16:creationId xmlns:a16="http://schemas.microsoft.com/office/drawing/2014/main" id="{3245DF6D-BB3C-8345-82A6-E41402440062}"/>
              </a:ext>
            </a:extLst>
          </p:cNvPr>
          <p:cNvSpPr/>
          <p:nvPr/>
        </p:nvSpPr>
        <p:spPr>
          <a:xfrm>
            <a:off x="26718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2" name="右箭头 11">
            <a:extLst>
              <a:ext uri="{FF2B5EF4-FFF2-40B4-BE49-F238E27FC236}">
                <a16:creationId xmlns:a16="http://schemas.microsoft.com/office/drawing/2014/main" id="{3A89A4C3-8AF5-644E-89E8-471A68B86983}"/>
              </a:ext>
            </a:extLst>
          </p:cNvPr>
          <p:cNvSpPr/>
          <p:nvPr/>
        </p:nvSpPr>
        <p:spPr>
          <a:xfrm>
            <a:off x="54536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3" name="右弧形箭头 12">
            <a:extLst>
              <a:ext uri="{FF2B5EF4-FFF2-40B4-BE49-F238E27FC236}">
                <a16:creationId xmlns:a16="http://schemas.microsoft.com/office/drawing/2014/main" id="{5E51A073-A174-1742-8D26-672EC4251CDE}"/>
              </a:ext>
            </a:extLst>
          </p:cNvPr>
          <p:cNvSpPr/>
          <p:nvPr/>
        </p:nvSpPr>
        <p:spPr>
          <a:xfrm>
            <a:off x="8378825" y="2353444"/>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4" name="AutoShape 4">
            <a:extLst>
              <a:ext uri="{FF2B5EF4-FFF2-40B4-BE49-F238E27FC236}">
                <a16:creationId xmlns:a16="http://schemas.microsoft.com/office/drawing/2014/main" id="{C70CF821-E03F-734E-81FA-A5A63774D1B0}"/>
              </a:ext>
            </a:extLst>
          </p:cNvPr>
          <p:cNvSpPr>
            <a:spLocks noChangeArrowheads="1"/>
          </p:cNvSpPr>
          <p:nvPr/>
        </p:nvSpPr>
        <p:spPr bwMode="auto">
          <a:xfrm>
            <a:off x="290513" y="2686050"/>
            <a:ext cx="2870200" cy="365125"/>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Manually digitize upper airway</a:t>
            </a:r>
            <a:endParaRPr lang="zh-CN" altLang="en-US" sz="1600">
              <a:latin typeface="+mn-lt"/>
            </a:endParaRPr>
          </a:p>
        </p:txBody>
      </p:sp>
      <p:sp>
        <p:nvSpPr>
          <p:cNvPr id="15" name="AutoShape 4">
            <a:extLst>
              <a:ext uri="{FF2B5EF4-FFF2-40B4-BE49-F238E27FC236}">
                <a16:creationId xmlns:a16="http://schemas.microsoft.com/office/drawing/2014/main" id="{21B87255-3909-B145-942C-AA1BA0EFB04A}"/>
              </a:ext>
            </a:extLst>
          </p:cNvPr>
          <p:cNvSpPr>
            <a:spLocks noChangeArrowheads="1"/>
          </p:cNvSpPr>
          <p:nvPr/>
        </p:nvSpPr>
        <p:spPr bwMode="auto">
          <a:xfrm>
            <a:off x="3438525" y="2681288"/>
            <a:ext cx="2298700"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Generate full airway tree of time point 1</a:t>
            </a:r>
            <a:endParaRPr lang="zh-CN" altLang="en-US" sz="1600">
              <a:latin typeface="+mn-lt"/>
            </a:endParaRPr>
          </a:p>
        </p:txBody>
      </p:sp>
      <p:sp>
        <p:nvSpPr>
          <p:cNvPr id="16" name="AutoShape 4">
            <a:extLst>
              <a:ext uri="{FF2B5EF4-FFF2-40B4-BE49-F238E27FC236}">
                <a16:creationId xmlns:a16="http://schemas.microsoft.com/office/drawing/2014/main" id="{19D0A1F8-FE28-2843-BF1C-C51EDC77F53D}"/>
              </a:ext>
            </a:extLst>
          </p:cNvPr>
          <p:cNvSpPr>
            <a:spLocks noChangeArrowheads="1"/>
          </p:cNvSpPr>
          <p:nvPr/>
        </p:nvSpPr>
        <p:spPr bwMode="auto">
          <a:xfrm>
            <a:off x="6081713" y="2673350"/>
            <a:ext cx="229711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Map first airway tree to other time points</a:t>
            </a:r>
            <a:endParaRPr lang="zh-CN" altLang="en-US" sz="1600">
              <a:latin typeface="+mn-lt"/>
            </a:endParaRPr>
          </a:p>
        </p:txBody>
      </p:sp>
      <p:sp>
        <p:nvSpPr>
          <p:cNvPr id="17" name="AutoShape 4">
            <a:extLst>
              <a:ext uri="{FF2B5EF4-FFF2-40B4-BE49-F238E27FC236}">
                <a16:creationId xmlns:a16="http://schemas.microsoft.com/office/drawing/2014/main" id="{0228633F-79DB-674F-BA37-EA3F609E2040}"/>
              </a:ext>
            </a:extLst>
          </p:cNvPr>
          <p:cNvSpPr>
            <a:spLocks noChangeArrowheads="1"/>
          </p:cNvSpPr>
          <p:nvPr/>
        </p:nvSpPr>
        <p:spPr bwMode="auto">
          <a:xfrm>
            <a:off x="5938838" y="5048250"/>
            <a:ext cx="295116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Label each terminal acinar unit with different CT patterns</a:t>
            </a:r>
            <a:endParaRPr lang="zh-CN" altLang="en-US" sz="1600" dirty="0">
              <a:latin typeface="+mn-lt"/>
            </a:endParaRPr>
          </a:p>
        </p:txBody>
      </p:sp>
      <p:pic>
        <p:nvPicPr>
          <p:cNvPr id="26644" name="图片 17">
            <a:extLst>
              <a:ext uri="{FF2B5EF4-FFF2-40B4-BE49-F238E27FC236}">
                <a16:creationId xmlns:a16="http://schemas.microsoft.com/office/drawing/2014/main" id="{BFFC7366-ACE4-C54B-9FEE-20A55A1DEE88}"/>
              </a:ext>
            </a:extLst>
          </p:cNvPr>
          <p:cNvPicPr>
            <a:picLocks noChangeAspect="1"/>
          </p:cNvPicPr>
          <p:nvPr/>
        </p:nvPicPr>
        <p:blipFill>
          <a:blip r:embed="rId8">
            <a:extLst>
              <a:ext uri="{28A0092B-C50C-407E-A947-70E740481C1C}">
                <a14:useLocalDpi xmlns:a14="http://schemas.microsoft.com/office/drawing/2010/main" val="0"/>
              </a:ext>
            </a:extLst>
          </a:blip>
          <a:srcRect l="29732" t="16357" r="30894" b="19073"/>
          <a:stretch>
            <a:fillRect/>
          </a:stretch>
        </p:blipFill>
        <p:spPr bwMode="auto">
          <a:xfrm>
            <a:off x="852488" y="3255963"/>
            <a:ext cx="19462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箭头 18">
            <a:extLst>
              <a:ext uri="{FF2B5EF4-FFF2-40B4-BE49-F238E27FC236}">
                <a16:creationId xmlns:a16="http://schemas.microsoft.com/office/drawing/2014/main" id="{C3D3E471-0885-1446-B40F-E00A369F7C75}"/>
              </a:ext>
            </a:extLst>
          </p:cNvPr>
          <p:cNvSpPr/>
          <p:nvPr/>
        </p:nvSpPr>
        <p:spPr>
          <a:xfrm rot="10800000">
            <a:off x="3053552" y="4188313"/>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20" name="AutoShape 4">
            <a:extLst>
              <a:ext uri="{FF2B5EF4-FFF2-40B4-BE49-F238E27FC236}">
                <a16:creationId xmlns:a16="http://schemas.microsoft.com/office/drawing/2014/main" id="{65D41651-5F66-B644-91C0-B0BD8A8AF46B}"/>
              </a:ext>
            </a:extLst>
          </p:cNvPr>
          <p:cNvSpPr>
            <a:spLocks noChangeArrowheads="1"/>
          </p:cNvSpPr>
          <p:nvPr/>
        </p:nvSpPr>
        <p:spPr bwMode="auto">
          <a:xfrm>
            <a:off x="642938" y="5013325"/>
            <a:ext cx="2949575"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Scale the airway tree (length and radius) to FRC volume</a:t>
            </a:r>
            <a:endParaRPr lang="zh-CN" altLang="en-US" sz="1600">
              <a:latin typeface="+mn-lt"/>
            </a:endParaRPr>
          </a:p>
        </p:txBody>
      </p:sp>
      <p:sp>
        <p:nvSpPr>
          <p:cNvPr id="3" name="右大括号 2">
            <a:extLst>
              <a:ext uri="{FF2B5EF4-FFF2-40B4-BE49-F238E27FC236}">
                <a16:creationId xmlns:a16="http://schemas.microsoft.com/office/drawing/2014/main" id="{BDAD2327-6368-AC4B-925B-7BBF3373C448}"/>
              </a:ext>
            </a:extLst>
          </p:cNvPr>
          <p:cNvSpPr/>
          <p:nvPr/>
        </p:nvSpPr>
        <p:spPr>
          <a:xfrm>
            <a:off x="5921375" y="3767138"/>
            <a:ext cx="395288" cy="10795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AutoShape 4">
            <a:extLst>
              <a:ext uri="{FF2B5EF4-FFF2-40B4-BE49-F238E27FC236}">
                <a16:creationId xmlns:a16="http://schemas.microsoft.com/office/drawing/2014/main" id="{51F14E8A-B220-C748-AEB8-F211FF49D6AC}"/>
              </a:ext>
            </a:extLst>
          </p:cNvPr>
          <p:cNvSpPr>
            <a:spLocks noChangeArrowheads="1"/>
          </p:cNvSpPr>
          <p:nvPr/>
        </p:nvSpPr>
        <p:spPr bwMode="auto">
          <a:xfrm>
            <a:off x="3987800" y="3573463"/>
            <a:ext cx="1792288"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spatial distribution</a:t>
            </a:r>
            <a:endParaRPr lang="zh-CN" altLang="en-US" sz="1600">
              <a:latin typeface="+mn-lt"/>
            </a:endParaRPr>
          </a:p>
        </p:txBody>
      </p:sp>
      <p:sp>
        <p:nvSpPr>
          <p:cNvPr id="24" name="AutoShape 4">
            <a:extLst>
              <a:ext uri="{FF2B5EF4-FFF2-40B4-BE49-F238E27FC236}">
                <a16:creationId xmlns:a16="http://schemas.microsoft.com/office/drawing/2014/main" id="{16A3DD2C-5F7D-6C47-8F22-6F18FCF1CD09}"/>
              </a:ext>
            </a:extLst>
          </p:cNvPr>
          <p:cNvSpPr>
            <a:spLocks noChangeArrowheads="1"/>
          </p:cNvSpPr>
          <p:nvPr/>
        </p:nvSpPr>
        <p:spPr bwMode="auto">
          <a:xfrm>
            <a:off x="3987800" y="4467225"/>
            <a:ext cx="1846263" cy="817563"/>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percentage against gravitational height</a:t>
            </a:r>
            <a:endParaRPr lang="zh-CN" altLang="en-US"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767F00-3402-2444-A7F4-D830C650AA98}"/>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ventilation analysis</a:t>
            </a:r>
          </a:p>
        </p:txBody>
      </p:sp>
      <p:pic>
        <p:nvPicPr>
          <p:cNvPr id="28675" name="图片 2">
            <a:extLst>
              <a:ext uri="{FF2B5EF4-FFF2-40B4-BE49-F238E27FC236}">
                <a16:creationId xmlns:a16="http://schemas.microsoft.com/office/drawing/2014/main" id="{F5317B1F-31C1-ED4B-8B15-800DC9D12B9F}"/>
              </a:ext>
            </a:extLst>
          </p:cNvPr>
          <p:cNvPicPr>
            <a:picLocks noChangeAspect="1"/>
          </p:cNvPicPr>
          <p:nvPr/>
        </p:nvPicPr>
        <p:blipFill>
          <a:blip r:embed="rId3">
            <a:extLst>
              <a:ext uri="{28A0092B-C50C-407E-A947-70E740481C1C}">
                <a14:useLocalDpi xmlns:a14="http://schemas.microsoft.com/office/drawing/2010/main" val="0"/>
              </a:ext>
            </a:extLst>
          </a:blip>
          <a:srcRect l="31100" t="25787" r="31100" b="23097"/>
          <a:stretch>
            <a:fillRect/>
          </a:stretch>
        </p:blipFill>
        <p:spPr bwMode="auto">
          <a:xfrm>
            <a:off x="323850" y="1327150"/>
            <a:ext cx="21780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3">
            <a:extLst>
              <a:ext uri="{FF2B5EF4-FFF2-40B4-BE49-F238E27FC236}">
                <a16:creationId xmlns:a16="http://schemas.microsoft.com/office/drawing/2014/main" id="{327932F3-6CEF-1E42-9A7A-8CA615797C00}"/>
              </a:ext>
            </a:extLst>
          </p:cNvPr>
          <p:cNvPicPr>
            <a:picLocks noChangeAspect="1"/>
          </p:cNvPicPr>
          <p:nvPr/>
        </p:nvPicPr>
        <p:blipFill>
          <a:blip r:embed="rId4">
            <a:extLst>
              <a:ext uri="{28A0092B-C50C-407E-A947-70E740481C1C}">
                <a14:useLocalDpi xmlns:a14="http://schemas.microsoft.com/office/drawing/2010/main" val="0"/>
              </a:ext>
            </a:extLst>
          </a:blip>
          <a:srcRect l="30746" t="25787" r="31194" b="17972"/>
          <a:stretch>
            <a:fillRect/>
          </a:stretch>
        </p:blipFill>
        <p:spPr bwMode="auto">
          <a:xfrm>
            <a:off x="325438" y="3398838"/>
            <a:ext cx="217646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4">
            <a:extLst>
              <a:ext uri="{FF2B5EF4-FFF2-40B4-BE49-F238E27FC236}">
                <a16:creationId xmlns:a16="http://schemas.microsoft.com/office/drawing/2014/main" id="{942F2DA1-78FD-E044-80CA-A2DF0BA027B8}"/>
              </a:ext>
            </a:extLst>
          </p:cNvPr>
          <p:cNvSpPr txBox="1">
            <a:spLocks noChangeArrowheads="1"/>
          </p:cNvSpPr>
          <p:nvPr/>
        </p:nvSpPr>
        <p:spPr bwMode="auto">
          <a:xfrm>
            <a:off x="533400" y="78263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Forced inspiration</a:t>
            </a:r>
            <a:endParaRPr lang="zh-CN" altLang="en-US"/>
          </a:p>
        </p:txBody>
      </p:sp>
      <p:sp>
        <p:nvSpPr>
          <p:cNvPr id="8" name="右弧形箭头 7">
            <a:extLst>
              <a:ext uri="{FF2B5EF4-FFF2-40B4-BE49-F238E27FC236}">
                <a16:creationId xmlns:a16="http://schemas.microsoft.com/office/drawing/2014/main" id="{3E7D5029-5E95-6441-A6F5-C61F12E1A6F3}"/>
              </a:ext>
            </a:extLst>
          </p:cNvPr>
          <p:cNvSpPr/>
          <p:nvPr/>
        </p:nvSpPr>
        <p:spPr>
          <a:xfrm>
            <a:off x="2598005" y="2715047"/>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7" name="文本框 6">
            <a:extLst>
              <a:ext uri="{FF2B5EF4-FFF2-40B4-BE49-F238E27FC236}">
                <a16:creationId xmlns:a16="http://schemas.microsoft.com/office/drawing/2014/main" id="{3165171B-243C-CF42-BA03-35A1E45A31F6}"/>
              </a:ext>
            </a:extLst>
          </p:cNvPr>
          <p:cNvSpPr txBox="1"/>
          <p:nvPr/>
        </p:nvSpPr>
        <p:spPr>
          <a:xfrm>
            <a:off x="3419475" y="4764088"/>
            <a:ext cx="5440363" cy="646112"/>
          </a:xfrm>
          <a:prstGeom prst="rect">
            <a:avLst/>
          </a:prstGeom>
          <a:noFill/>
        </p:spPr>
        <p:txBody>
          <a:bodyPr>
            <a:spAutoFit/>
          </a:bodyPr>
          <a:lstStyle/>
          <a:p>
            <a:pPr marL="285750" indent="-285750">
              <a:buFont typeface="Arial" panose="020B0604020202020204" pitchFamily="34" charset="0"/>
              <a:buChar char="•"/>
              <a:defRPr/>
            </a:pPr>
            <a:r>
              <a:rPr lang="en-GB" altLang="zh-CN" dirty="0">
                <a:latin typeface="+mn-lt"/>
              </a:rPr>
              <a:t>abnormalities on volumetric data are not sufficient to explain increased lung stiffness</a:t>
            </a:r>
            <a:endParaRPr lang="zh-CN" altLang="en-US">
              <a:latin typeface="+mn-lt"/>
            </a:endParaRPr>
          </a:p>
        </p:txBody>
      </p:sp>
      <p:grpSp>
        <p:nvGrpSpPr>
          <p:cNvPr id="28682" name="组合 16">
            <a:extLst>
              <a:ext uri="{FF2B5EF4-FFF2-40B4-BE49-F238E27FC236}">
                <a16:creationId xmlns:a16="http://schemas.microsoft.com/office/drawing/2014/main" id="{1757ECAF-BD54-7542-A6F9-16B78711DC65}"/>
              </a:ext>
            </a:extLst>
          </p:cNvPr>
          <p:cNvGrpSpPr>
            <a:grpSpLocks/>
          </p:cNvGrpSpPr>
          <p:nvPr/>
        </p:nvGrpSpPr>
        <p:grpSpPr bwMode="auto">
          <a:xfrm>
            <a:off x="3708400" y="1439863"/>
            <a:ext cx="4392613" cy="3222625"/>
            <a:chOff x="4801238" y="1185849"/>
            <a:chExt cx="4091242" cy="2969330"/>
          </a:xfrm>
        </p:grpSpPr>
        <p:pic>
          <p:nvPicPr>
            <p:cNvPr id="28692" name="图片 5">
              <a:extLst>
                <a:ext uri="{FF2B5EF4-FFF2-40B4-BE49-F238E27FC236}">
                  <a16:creationId xmlns:a16="http://schemas.microsoft.com/office/drawing/2014/main" id="{7805776B-6652-AB49-8D91-C750049FD464}"/>
                </a:ext>
              </a:extLst>
            </p:cNvPr>
            <p:cNvPicPr>
              <a:picLocks noChangeAspect="1"/>
            </p:cNvPicPr>
            <p:nvPr/>
          </p:nvPicPr>
          <p:blipFill>
            <a:blip r:embed="rId5">
              <a:extLst>
                <a:ext uri="{28A0092B-C50C-407E-A947-70E740481C1C}">
                  <a14:useLocalDpi xmlns:a14="http://schemas.microsoft.com/office/drawing/2010/main" val="0"/>
                </a:ext>
              </a:extLst>
            </a:blip>
            <a:srcRect l="6851" t="2628" r="7321" b="2567"/>
            <a:stretch>
              <a:fillRect/>
            </a:stretch>
          </p:blipFill>
          <p:spPr bwMode="auto">
            <a:xfrm>
              <a:off x="4801238" y="1185849"/>
              <a:ext cx="4091242" cy="29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文本框 8">
              <a:extLst>
                <a:ext uri="{FF2B5EF4-FFF2-40B4-BE49-F238E27FC236}">
                  <a16:creationId xmlns:a16="http://schemas.microsoft.com/office/drawing/2014/main" id="{501D1996-97B6-494F-8B8B-B36B8980C66E}"/>
                </a:ext>
              </a:extLst>
            </p:cNvPr>
            <p:cNvSpPr txBox="1">
              <a:spLocks noChangeArrowheads="1"/>
            </p:cNvSpPr>
            <p:nvPr/>
          </p:nvSpPr>
          <p:spPr bwMode="auto">
            <a:xfrm>
              <a:off x="6335023" y="1489348"/>
              <a:ext cx="1023672" cy="55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Abnormalities on CT scan derived curve</a:t>
              </a:r>
              <a:endParaRPr lang="zh-CN" altLang="en-US" sz="1100" dirty="0"/>
            </a:p>
          </p:txBody>
        </p:sp>
        <p:cxnSp>
          <p:nvCxnSpPr>
            <p:cNvPr id="11" name="直接箭头连接符 10">
              <a:extLst>
                <a:ext uri="{FF2B5EF4-FFF2-40B4-BE49-F238E27FC236}">
                  <a16:creationId xmlns:a16="http://schemas.microsoft.com/office/drawing/2014/main" id="{73C4B35A-47B1-7D46-A1DF-D7F75A9645E1}"/>
                </a:ext>
              </a:extLst>
            </p:cNvPr>
            <p:cNvCxnSpPr/>
            <p:nvPr/>
          </p:nvCxnSpPr>
          <p:spPr>
            <a:xfrm>
              <a:off x="7190630" y="1789954"/>
              <a:ext cx="335639" cy="15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695" name="文本框 14">
              <a:extLst>
                <a:ext uri="{FF2B5EF4-FFF2-40B4-BE49-F238E27FC236}">
                  <a16:creationId xmlns:a16="http://schemas.microsoft.com/office/drawing/2014/main" id="{E6FA8A19-549E-1149-8969-F8ECDFAA6DE0}"/>
                </a:ext>
              </a:extLst>
            </p:cNvPr>
            <p:cNvSpPr txBox="1">
              <a:spLocks noChangeArrowheads="1"/>
            </p:cNvSpPr>
            <p:nvPr/>
          </p:nvSpPr>
          <p:spPr bwMode="auto">
            <a:xfrm>
              <a:off x="7358694" y="2260829"/>
              <a:ext cx="1245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Real inspiration curve</a:t>
              </a:r>
              <a:endParaRPr lang="zh-CN" altLang="en-US" sz="1100"/>
            </a:p>
          </p:txBody>
        </p:sp>
        <p:cxnSp>
          <p:nvCxnSpPr>
            <p:cNvPr id="16" name="直接箭头连接符 15">
              <a:extLst>
                <a:ext uri="{FF2B5EF4-FFF2-40B4-BE49-F238E27FC236}">
                  <a16:creationId xmlns:a16="http://schemas.microsoft.com/office/drawing/2014/main" id="{3DD9042B-EA28-D74C-89B3-DB43D31F11BC}"/>
                </a:ext>
              </a:extLst>
            </p:cNvPr>
            <p:cNvCxnSpPr/>
            <p:nvPr/>
          </p:nvCxnSpPr>
          <p:spPr>
            <a:xfrm flipH="1" flipV="1">
              <a:off x="7804242" y="2062020"/>
              <a:ext cx="144901" cy="264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683" name="文本框 17">
            <a:extLst>
              <a:ext uri="{FF2B5EF4-FFF2-40B4-BE49-F238E27FC236}">
                <a16:creationId xmlns:a16="http://schemas.microsoft.com/office/drawing/2014/main" id="{78DBB842-07E1-254D-99BE-ECEEBE42ED4F}"/>
              </a:ext>
            </a:extLst>
          </p:cNvPr>
          <p:cNvSpPr txBox="1">
            <a:spLocks noChangeArrowheads="1"/>
          </p:cNvSpPr>
          <p:nvPr/>
        </p:nvSpPr>
        <p:spPr bwMode="auto">
          <a:xfrm>
            <a:off x="146050" y="3067050"/>
            <a:ext cx="2938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17.64%(from CT)</a:t>
            </a:r>
            <a:endParaRPr lang="zh-CN" altLang="en-US"/>
          </a:p>
        </p:txBody>
      </p:sp>
      <p:sp>
        <p:nvSpPr>
          <p:cNvPr id="28684" name="文本框 19">
            <a:extLst>
              <a:ext uri="{FF2B5EF4-FFF2-40B4-BE49-F238E27FC236}">
                <a16:creationId xmlns:a16="http://schemas.microsoft.com/office/drawing/2014/main" id="{A1D20A04-D8E3-1B41-B588-07A7BD563494}"/>
              </a:ext>
            </a:extLst>
          </p:cNvPr>
          <p:cNvSpPr txBox="1">
            <a:spLocks noChangeArrowheads="1"/>
          </p:cNvSpPr>
          <p:nvPr/>
        </p:nvSpPr>
        <p:spPr bwMode="auto">
          <a:xfrm>
            <a:off x="441325" y="522446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29.75%</a:t>
            </a:r>
            <a:endParaRPr lang="zh-CN" altLang="en-US"/>
          </a:p>
        </p:txBody>
      </p:sp>
      <p:sp>
        <p:nvSpPr>
          <p:cNvPr id="19" name="左大括号 18">
            <a:extLst>
              <a:ext uri="{FF2B5EF4-FFF2-40B4-BE49-F238E27FC236}">
                <a16:creationId xmlns:a16="http://schemas.microsoft.com/office/drawing/2014/main" id="{72060AA0-A07F-1F4E-8B95-D2B459F3634A}"/>
              </a:ext>
            </a:extLst>
          </p:cNvPr>
          <p:cNvSpPr/>
          <p:nvPr/>
        </p:nvSpPr>
        <p:spPr>
          <a:xfrm>
            <a:off x="2476500" y="852488"/>
            <a:ext cx="223838" cy="474662"/>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686" name="文本框 20">
            <a:extLst>
              <a:ext uri="{FF2B5EF4-FFF2-40B4-BE49-F238E27FC236}">
                <a16:creationId xmlns:a16="http://schemas.microsoft.com/office/drawing/2014/main" id="{BD0922A1-ECEA-2145-8E8C-15E2F161CA73}"/>
              </a:ext>
            </a:extLst>
          </p:cNvPr>
          <p:cNvSpPr txBox="1">
            <a:spLocks noChangeArrowheads="1"/>
          </p:cNvSpPr>
          <p:nvPr/>
        </p:nvSpPr>
        <p:spPr bwMode="auto">
          <a:xfrm>
            <a:off x="2700338" y="682625"/>
            <a:ext cx="4824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Reference FRC –TLC: set muscle pressure</a:t>
            </a:r>
            <a:endParaRPr lang="zh-CN" altLang="en-US" sz="1600"/>
          </a:p>
        </p:txBody>
      </p:sp>
      <p:sp>
        <p:nvSpPr>
          <p:cNvPr id="28687" name="文本框 22">
            <a:extLst>
              <a:ext uri="{FF2B5EF4-FFF2-40B4-BE49-F238E27FC236}">
                <a16:creationId xmlns:a16="http://schemas.microsoft.com/office/drawing/2014/main" id="{E1FA9390-5737-2540-BBF8-07CD74232769}"/>
              </a:ext>
            </a:extLst>
          </p:cNvPr>
          <p:cNvSpPr txBox="1">
            <a:spLocks noChangeArrowheads="1"/>
          </p:cNvSpPr>
          <p:nvPr/>
        </p:nvSpPr>
        <p:spPr bwMode="auto">
          <a:xfrm>
            <a:off x="2722563" y="1152525"/>
            <a:ext cx="4995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Real FRC –TLC: set real abnormality distribution</a:t>
            </a:r>
            <a:endParaRPr lang="zh-CN" altLang="en-US" sz="1600"/>
          </a:p>
        </p:txBody>
      </p:sp>
      <p:sp>
        <p:nvSpPr>
          <p:cNvPr id="22" name="矩形 21">
            <a:extLst>
              <a:ext uri="{FF2B5EF4-FFF2-40B4-BE49-F238E27FC236}">
                <a16:creationId xmlns:a16="http://schemas.microsoft.com/office/drawing/2014/main" id="{8EA5989D-44C6-7A48-811A-143C9B8A6545}"/>
              </a:ext>
            </a:extLst>
          </p:cNvPr>
          <p:cNvSpPr/>
          <p:nvPr/>
        </p:nvSpPr>
        <p:spPr>
          <a:xfrm>
            <a:off x="4817107" y="663633"/>
            <a:ext cx="1938535" cy="369332"/>
          </a:xfrm>
          <a:prstGeom prst="rect">
            <a:avLst/>
          </a:prstGeom>
          <a:noFill/>
          <a:ln cmpd="sng">
            <a:solidFill>
              <a:schemeClr val="accent1"/>
            </a:solidFill>
            <a:prstDash val="sysDot"/>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cxnSp>
        <p:nvCxnSpPr>
          <p:cNvPr id="25" name="直接箭头连接符 24">
            <a:extLst>
              <a:ext uri="{FF2B5EF4-FFF2-40B4-BE49-F238E27FC236}">
                <a16:creationId xmlns:a16="http://schemas.microsoft.com/office/drawing/2014/main" id="{A9E1481B-826A-5F4D-90FD-E706A1C3AF93}"/>
              </a:ext>
            </a:extLst>
          </p:cNvPr>
          <p:cNvCxnSpPr/>
          <p:nvPr/>
        </p:nvCxnSpPr>
        <p:spPr>
          <a:xfrm flipH="1">
            <a:off x="4162425" y="1020763"/>
            <a:ext cx="654050" cy="166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8FD742-F214-F74F-948F-3D8DA37EC0A1}"/>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gas exchange analysis</a:t>
            </a:r>
          </a:p>
        </p:txBody>
      </p:sp>
      <p:pic>
        <p:nvPicPr>
          <p:cNvPr id="30723" name="图片 4">
            <a:extLst>
              <a:ext uri="{FF2B5EF4-FFF2-40B4-BE49-F238E27FC236}">
                <a16:creationId xmlns:a16="http://schemas.microsoft.com/office/drawing/2014/main" id="{7EBFF100-711A-F34A-BC56-1A7B4DFA6F51}"/>
              </a:ext>
            </a:extLst>
          </p:cNvPr>
          <p:cNvPicPr>
            <a:picLocks noChangeAspect="1"/>
          </p:cNvPicPr>
          <p:nvPr/>
        </p:nvPicPr>
        <p:blipFill>
          <a:blip r:embed="rId3">
            <a:extLst>
              <a:ext uri="{28A0092B-C50C-407E-A947-70E740481C1C}">
                <a14:useLocalDpi xmlns:a14="http://schemas.microsoft.com/office/drawing/2010/main" val="0"/>
              </a:ext>
            </a:extLst>
          </a:blip>
          <a:srcRect l="6688" t="1097" r="7475" b="-261"/>
          <a:stretch>
            <a:fillRect/>
          </a:stretch>
        </p:blipFill>
        <p:spPr bwMode="auto">
          <a:xfrm>
            <a:off x="5364163" y="790575"/>
            <a:ext cx="316865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5">
            <a:extLst>
              <a:ext uri="{FF2B5EF4-FFF2-40B4-BE49-F238E27FC236}">
                <a16:creationId xmlns:a16="http://schemas.microsoft.com/office/drawing/2014/main" id="{3C09A275-E988-1C4C-8645-2D5242ABC54D}"/>
              </a:ext>
            </a:extLst>
          </p:cNvPr>
          <p:cNvPicPr>
            <a:picLocks noChangeAspect="1"/>
          </p:cNvPicPr>
          <p:nvPr/>
        </p:nvPicPr>
        <p:blipFill>
          <a:blip r:embed="rId4">
            <a:extLst>
              <a:ext uri="{28A0092B-C50C-407E-A947-70E740481C1C}">
                <a14:useLocalDpi xmlns:a14="http://schemas.microsoft.com/office/drawing/2010/main" val="0"/>
              </a:ext>
            </a:extLst>
          </a:blip>
          <a:srcRect l="6216" t="2388" r="6758"/>
          <a:stretch>
            <a:fillRect/>
          </a:stretch>
        </p:blipFill>
        <p:spPr bwMode="auto">
          <a:xfrm>
            <a:off x="5303838" y="3076575"/>
            <a:ext cx="32289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6">
            <a:extLst>
              <a:ext uri="{FF2B5EF4-FFF2-40B4-BE49-F238E27FC236}">
                <a16:creationId xmlns:a16="http://schemas.microsoft.com/office/drawing/2014/main" id="{F216F708-C190-4D45-AC20-275C89F37B10}"/>
              </a:ext>
            </a:extLst>
          </p:cNvPr>
          <p:cNvSpPr txBox="1">
            <a:spLocks noChangeArrowheads="1"/>
          </p:cNvSpPr>
          <p:nvPr/>
        </p:nvSpPr>
        <p:spPr bwMode="auto">
          <a:xfrm>
            <a:off x="1549400" y="4911725"/>
            <a:ext cx="331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V/Q ratio distribution</a:t>
            </a:r>
            <a:endParaRPr lang="zh-CN" altLang="en-US"/>
          </a:p>
        </p:txBody>
      </p:sp>
      <p:sp>
        <p:nvSpPr>
          <p:cNvPr id="8" name="文本框 7">
            <a:extLst>
              <a:ext uri="{FF2B5EF4-FFF2-40B4-BE49-F238E27FC236}">
                <a16:creationId xmlns:a16="http://schemas.microsoft.com/office/drawing/2014/main" id="{CD9E48C4-8998-BC44-8E2E-B2FD43D571C9}"/>
              </a:ext>
            </a:extLst>
          </p:cNvPr>
          <p:cNvSpPr txBox="1"/>
          <p:nvPr/>
        </p:nvSpPr>
        <p:spPr>
          <a:xfrm>
            <a:off x="373063" y="790575"/>
            <a:ext cx="3960812" cy="1477328"/>
          </a:xfrm>
          <a:prstGeom prst="rect">
            <a:avLst/>
          </a:prstGeom>
          <a:noFill/>
        </p:spPr>
        <p:txBody>
          <a:bodyPr>
            <a:spAutoFit/>
          </a:bodyPr>
          <a:lstStyle/>
          <a:p>
            <a:pPr>
              <a:defRPr/>
            </a:pPr>
            <a:r>
              <a:rPr lang="en-US" altLang="zh-CN" dirty="0"/>
              <a:t>Perfusion analysis:</a:t>
            </a:r>
          </a:p>
          <a:p>
            <a:pPr marL="285750" indent="-285750">
              <a:buFont typeface="Arial" panose="020B0604020202020204" pitchFamily="34" charset="0"/>
              <a:buChar char="•"/>
              <a:defRPr/>
            </a:pPr>
            <a:r>
              <a:rPr lang="en-US" altLang="zh-CN" dirty="0"/>
              <a:t>parameterize the model inputs </a:t>
            </a:r>
          </a:p>
          <a:p>
            <a:pPr marL="285750" indent="-285750">
              <a:buFont typeface="Arial" panose="020B0604020202020204" pitchFamily="34" charset="0"/>
              <a:buChar char="•"/>
              <a:defRPr/>
            </a:pPr>
            <a:r>
              <a:rPr lang="en-US" altLang="zh-CN" dirty="0"/>
              <a:t>generate vessel geometry </a:t>
            </a:r>
          </a:p>
          <a:p>
            <a:pPr marL="285750" indent="-285750">
              <a:buFont typeface="Arial" panose="020B0604020202020204" pitchFamily="34" charset="0"/>
              <a:buChar char="•"/>
              <a:defRPr/>
            </a:pPr>
            <a:r>
              <a:rPr lang="en-US" altLang="zh-CN" dirty="0"/>
              <a:t>reduce the vessel radius of disease labelled region</a:t>
            </a:r>
            <a:endParaRPr lang="zh-CN" altLang="en-US"/>
          </a:p>
        </p:txBody>
      </p:sp>
      <p:pic>
        <p:nvPicPr>
          <p:cNvPr id="30727" name="图片 8">
            <a:extLst>
              <a:ext uri="{FF2B5EF4-FFF2-40B4-BE49-F238E27FC236}">
                <a16:creationId xmlns:a16="http://schemas.microsoft.com/office/drawing/2014/main" id="{DE5E091B-6597-6A43-8D3B-7034AC91D722}"/>
              </a:ext>
            </a:extLst>
          </p:cNvPr>
          <p:cNvPicPr>
            <a:picLocks noChangeAspect="1"/>
          </p:cNvPicPr>
          <p:nvPr/>
        </p:nvPicPr>
        <p:blipFill>
          <a:blip r:embed="rId5">
            <a:extLst>
              <a:ext uri="{28A0092B-C50C-407E-A947-70E740481C1C}">
                <a14:useLocalDpi xmlns:a14="http://schemas.microsoft.com/office/drawing/2010/main" val="0"/>
              </a:ext>
            </a:extLst>
          </a:blip>
          <a:srcRect l="26816" t="39851" r="63367" b="40746"/>
          <a:stretch>
            <a:fillRect/>
          </a:stretch>
        </p:blipFill>
        <p:spPr bwMode="auto">
          <a:xfrm>
            <a:off x="4624388" y="3221038"/>
            <a:ext cx="4572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2">
            <a:extLst>
              <a:ext uri="{FF2B5EF4-FFF2-40B4-BE49-F238E27FC236}">
                <a16:creationId xmlns:a16="http://schemas.microsoft.com/office/drawing/2014/main" id="{57082BF6-D81F-CA40-BB13-356561F97B74}"/>
              </a:ext>
            </a:extLst>
          </p:cNvPr>
          <p:cNvPicPr>
            <a:picLocks noChangeAspect="1"/>
          </p:cNvPicPr>
          <p:nvPr/>
        </p:nvPicPr>
        <p:blipFill>
          <a:blip r:embed="rId6">
            <a:extLst>
              <a:ext uri="{28A0092B-C50C-407E-A947-70E740481C1C}">
                <a14:useLocalDpi xmlns:a14="http://schemas.microsoft.com/office/drawing/2010/main" val="0"/>
              </a:ext>
            </a:extLst>
          </a:blip>
          <a:srcRect l="29926" t="21506" r="30701" b="21999"/>
          <a:stretch>
            <a:fillRect/>
          </a:stretch>
        </p:blipFill>
        <p:spPr bwMode="auto">
          <a:xfrm>
            <a:off x="128588" y="2887663"/>
            <a:ext cx="21336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图片 3">
            <a:extLst>
              <a:ext uri="{FF2B5EF4-FFF2-40B4-BE49-F238E27FC236}">
                <a16:creationId xmlns:a16="http://schemas.microsoft.com/office/drawing/2014/main" id="{43C44370-2CE9-F249-B8E9-25805501631A}"/>
              </a:ext>
            </a:extLst>
          </p:cNvPr>
          <p:cNvPicPr>
            <a:picLocks noChangeAspect="1"/>
          </p:cNvPicPr>
          <p:nvPr/>
        </p:nvPicPr>
        <p:blipFill>
          <a:blip r:embed="rId7">
            <a:extLst>
              <a:ext uri="{28A0092B-C50C-407E-A947-70E740481C1C}">
                <a14:useLocalDpi xmlns:a14="http://schemas.microsoft.com/office/drawing/2010/main" val="0"/>
              </a:ext>
            </a:extLst>
          </a:blip>
          <a:srcRect l="30313" t="25787" r="31100" b="25787"/>
          <a:stretch>
            <a:fillRect/>
          </a:stretch>
        </p:blipFill>
        <p:spPr bwMode="auto">
          <a:xfrm>
            <a:off x="2373313" y="3081338"/>
            <a:ext cx="20288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1F68FA-CD90-D74A-A07D-60F637824D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Future work</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4" name="TextBox 1059">
            <a:extLst>
              <a:ext uri="{FF2B5EF4-FFF2-40B4-BE49-F238E27FC236}">
                <a16:creationId xmlns:a16="http://schemas.microsoft.com/office/drawing/2014/main" id="{72DAA8E5-90E8-BA4E-A1DC-90AEAB38FB5D}"/>
              </a:ext>
            </a:extLst>
          </p:cNvPr>
          <p:cNvSpPr txBox="1"/>
          <p:nvPr/>
        </p:nvSpPr>
        <p:spPr>
          <a:xfrm>
            <a:off x="611188" y="1273175"/>
            <a:ext cx="7292975" cy="1792288"/>
          </a:xfrm>
          <a:prstGeom prst="rect">
            <a:avLst/>
          </a:prstGeom>
          <a:noFill/>
        </p:spPr>
        <p:txBody>
          <a:bodyPr lIns="129333" tIns="64666" rIns="129333" bIns="64666">
            <a:spAutoFit/>
          </a:bodyPr>
          <a:lstStyle/>
          <a:p>
            <a:pPr marL="285750" indent="-285750" algn="just">
              <a:buFont typeface="Wingdings" panose="05000000000000000000" pitchFamily="2" charset="2"/>
              <a:buChar char="Ø"/>
              <a:defRPr/>
            </a:pPr>
            <a:r>
              <a:rPr lang="en-US" dirty="0">
                <a:latin typeface="+mn-lt"/>
              </a:rPr>
              <a:t>Transfer factor: alveolar-capillary membrane area, thickness</a:t>
            </a:r>
          </a:p>
          <a:p>
            <a:pPr marL="285750" indent="-285750" algn="just">
              <a:buFont typeface="Wingdings" panose="05000000000000000000" pitchFamily="2" charset="2"/>
              <a:buChar char="Ø"/>
              <a:defRPr/>
            </a:pPr>
            <a:r>
              <a:rPr lang="en-US" dirty="0">
                <a:latin typeface="+mn-lt"/>
              </a:rPr>
              <a:t>Forced expiratory model combined with FEV1, FVC results</a:t>
            </a:r>
            <a:endParaRPr lang="en-NZ" dirty="0">
              <a:latin typeface="+mn-lt"/>
            </a:endParaRPr>
          </a:p>
          <a:p>
            <a:pPr marL="285750" indent="-285750" eaLnBrk="1" hangingPunct="1">
              <a:buFont typeface="Wingdings" panose="05000000000000000000" pitchFamily="2" charset="2"/>
              <a:buChar char="Ø"/>
              <a:defRPr/>
            </a:pPr>
            <a:r>
              <a:rPr lang="en-US" dirty="0">
                <a:latin typeface="+mn-lt"/>
              </a:rPr>
              <a:t>Tissue mechanical model combined with density and shape analysis results</a:t>
            </a:r>
            <a:endParaRPr lang="en-US" altLang="zh-CN" dirty="0">
              <a:latin typeface="+mn-lt"/>
            </a:endParaRPr>
          </a:p>
          <a:p>
            <a:pPr marL="285750" indent="-285750" eaLnBrk="1" hangingPunct="1">
              <a:buFont typeface="Wingdings" panose="05000000000000000000" pitchFamily="2" charset="2"/>
              <a:buChar char="Ø"/>
              <a:defRPr/>
            </a:pPr>
            <a:r>
              <a:rPr lang="en-NZ" altLang="zh-CN" dirty="0">
                <a:latin typeface="+mn-lt"/>
              </a:rPr>
              <a:t>Predict IPF development at an early stage</a:t>
            </a:r>
          </a:p>
          <a:p>
            <a:pPr eaLnBrk="1" hangingPunct="1">
              <a:buFont typeface="Wingdings" panose="05000000000000000000" pitchFamily="2" charset="2"/>
              <a:buChar char="Ø"/>
              <a:defRPr/>
            </a:pPr>
            <a:endParaRPr lang="en-NZ"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015D867-E2B9-BC43-BA83-ABB8E3CF4524}"/>
              </a:ext>
            </a:extLst>
          </p:cNvPr>
          <p:cNvSpPr>
            <a:spLocks noGrp="1" noChangeArrowheads="1"/>
          </p:cNvSpPr>
          <p:nvPr>
            <p:ph type="ctrTitle"/>
          </p:nvPr>
        </p:nvSpPr>
        <p:spPr bwMode="auto">
          <a:xfrm>
            <a:off x="1547813" y="1562100"/>
            <a:ext cx="52562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b="1" dirty="0"/>
              <a:t>Thank you</a:t>
            </a:r>
            <a:br>
              <a:rPr lang="zh-CN" altLang="zh-CN" b="1"/>
            </a:br>
            <a:endParaRPr lang="en-GB" altLang="en-US" b="1"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582265-2453-324A-BCF1-293628B38417}"/>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6147" name="图片 3">
            <a:extLst>
              <a:ext uri="{FF2B5EF4-FFF2-40B4-BE49-F238E27FC236}">
                <a16:creationId xmlns:a16="http://schemas.microsoft.com/office/drawing/2014/main" id="{980BAADD-3B8E-A84D-9E33-6408FF173A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465388"/>
            <a:ext cx="4838700"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A750E1F-1A22-3949-9807-9875EC7CEFE0}"/>
              </a:ext>
            </a:extLst>
          </p:cNvPr>
          <p:cNvSpPr/>
          <p:nvPr/>
        </p:nvSpPr>
        <p:spPr>
          <a:xfrm>
            <a:off x="468313" y="1001713"/>
            <a:ext cx="7418387" cy="1323975"/>
          </a:xfrm>
          <a:prstGeom prst="rect">
            <a:avLst/>
          </a:prstGeom>
        </p:spPr>
        <p:txBody>
          <a:bodyPr wrap="none">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Idiopathic pulmonary fibrosis (IPF) is a chronic and life-threatening disease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Cause is unknown</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Etiology remains elusive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Progression is variable and unpredictable</a:t>
            </a:r>
            <a:endParaRPr lang="zh-CN" altLang="en-US" dirty="0">
              <a:latin typeface="+mj-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0A7420-E275-494A-81D5-585B11A057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8195" name="图片 1">
            <a:extLst>
              <a:ext uri="{FF2B5EF4-FFF2-40B4-BE49-F238E27FC236}">
                <a16:creationId xmlns:a16="http://schemas.microsoft.com/office/drawing/2014/main" id="{825DA878-281D-9C4B-85DE-1249167C68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930525"/>
            <a:ext cx="5976937"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78573C1-5892-8A47-92C6-5397A6A9C447}"/>
              </a:ext>
            </a:extLst>
          </p:cNvPr>
          <p:cNvSpPr/>
          <p:nvPr/>
        </p:nvSpPr>
        <p:spPr>
          <a:xfrm>
            <a:off x="468313" y="923925"/>
            <a:ext cx="8675687" cy="1630363"/>
          </a:xfrm>
          <a:prstGeom prst="rect">
            <a:avLst/>
          </a:prstGeom>
        </p:spPr>
        <p:txBody>
          <a:bodyPr>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HRCT is an </a:t>
            </a:r>
            <a:r>
              <a:rPr lang="en-NZ" altLang="zh-CN" dirty="0">
                <a:latin typeface="+mj-lt"/>
                <a:cs typeface="Times New Roman" panose="02020603050405020304" pitchFamily="18" charset="0"/>
              </a:rPr>
              <a:t>essential tool in evaluating lung disease</a:t>
            </a:r>
            <a:endParaRPr lang="en-US" altLang="zh-CN" dirty="0">
              <a:latin typeface="+mj-lt"/>
              <a:cs typeface="Times New Roman" panose="02020603050405020304" pitchFamily="18" charset="0"/>
            </a:endParaRP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Associated with the presence of a usual interstitial pneumonia (UIP) pattern on HRCT (ATS/ERS criteria)</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Honeycomb, reticular, ground-glass</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Combined IPF and emphysema (CPFE)</a:t>
            </a:r>
            <a:endParaRPr lang="zh-CN" altLang="en-US">
              <a:latin typeface="+mj-lt"/>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0B248C3A-0363-1A42-B659-F247707CCED6}"/>
              </a:ext>
            </a:extLst>
          </p:cNvPr>
          <p:cNvCxnSpPr/>
          <p:nvPr/>
        </p:nvCxnSpPr>
        <p:spPr>
          <a:xfrm flipH="1" flipV="1">
            <a:off x="6300788" y="4945063"/>
            <a:ext cx="215900"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1ED7F54F-1EB3-DE40-A24F-7418122B1B5D}"/>
              </a:ext>
            </a:extLst>
          </p:cNvPr>
          <p:cNvCxnSpPr/>
          <p:nvPr/>
        </p:nvCxnSpPr>
        <p:spPr>
          <a:xfrm flipH="1">
            <a:off x="3492500" y="3578225"/>
            <a:ext cx="287338" cy="142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F3505BBD-F3A8-E440-BC2E-8DC6CA2DF283}"/>
              </a:ext>
            </a:extLst>
          </p:cNvPr>
          <p:cNvCxnSpPr/>
          <p:nvPr/>
        </p:nvCxnSpPr>
        <p:spPr>
          <a:xfrm flipV="1">
            <a:off x="4805363" y="5005388"/>
            <a:ext cx="342900" cy="298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53377389-C12E-1C40-AE86-6555CE50F790}"/>
              </a:ext>
            </a:extLst>
          </p:cNvPr>
          <p:cNvCxnSpPr/>
          <p:nvPr/>
        </p:nvCxnSpPr>
        <p:spPr>
          <a:xfrm flipV="1">
            <a:off x="1547813" y="4856163"/>
            <a:ext cx="269875" cy="196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803DBD-9B00-6346-B988-4D8CD361C385}"/>
              </a:ext>
            </a:extLst>
          </p:cNvPr>
          <p:cNvSpPr/>
          <p:nvPr/>
        </p:nvSpPr>
        <p:spPr>
          <a:xfrm>
            <a:off x="276491" y="215646"/>
            <a:ext cx="4724563"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Summary of published work</a:t>
            </a:r>
          </a:p>
        </p:txBody>
      </p:sp>
      <p:sp>
        <p:nvSpPr>
          <p:cNvPr id="10243" name="TextBox 2">
            <a:extLst>
              <a:ext uri="{FF2B5EF4-FFF2-40B4-BE49-F238E27FC236}">
                <a16:creationId xmlns:a16="http://schemas.microsoft.com/office/drawing/2014/main" id="{610CEB05-3F2C-DD42-AA51-0F3D59D73875}"/>
              </a:ext>
            </a:extLst>
          </p:cNvPr>
          <p:cNvSpPr txBox="1">
            <a:spLocks noChangeArrowheads="1"/>
          </p:cNvSpPr>
          <p:nvPr/>
        </p:nvSpPr>
        <p:spPr bwMode="auto">
          <a:xfrm>
            <a:off x="2638425" y="5403850"/>
            <a:ext cx="6692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t>Renuka et al(1999), Alan et al (2008), Wang et al (2003, 2008), Hyun et al (2010, 2011, 2015)</a:t>
            </a:r>
            <a:endParaRPr lang="zh-CN" altLang="en-US" sz="1200" dirty="0"/>
          </a:p>
        </p:txBody>
      </p:sp>
      <p:sp>
        <p:nvSpPr>
          <p:cNvPr id="4" name="矩形 3">
            <a:extLst>
              <a:ext uri="{FF2B5EF4-FFF2-40B4-BE49-F238E27FC236}">
                <a16:creationId xmlns:a16="http://schemas.microsoft.com/office/drawing/2014/main" id="{CF727D61-D726-D543-8FEF-A8D02CE3833C}"/>
              </a:ext>
            </a:extLst>
          </p:cNvPr>
          <p:cNvSpPr/>
          <p:nvPr/>
        </p:nvSpPr>
        <p:spPr>
          <a:xfrm>
            <a:off x="915988" y="1081088"/>
            <a:ext cx="7416800" cy="1016000"/>
          </a:xfrm>
          <a:prstGeom prst="rect">
            <a:avLst/>
          </a:prstGeom>
        </p:spPr>
        <p:txBody>
          <a:bodyPr>
            <a:spAutoFit/>
          </a:bodyPr>
          <a:lstStyle/>
          <a:p>
            <a:pPr marL="285750" indent="-285750">
              <a:lnSpc>
                <a:spcPts val="2360"/>
              </a:lnSpc>
              <a:buFont typeface="Arial" panose="020B0604020202020204" pitchFamily="34" charset="0"/>
              <a:buChar char="•"/>
              <a:defRPr/>
            </a:pPr>
            <a:r>
              <a:rPr lang="en-US" altLang="zh-CN" dirty="0">
                <a:latin typeface="+mn-lt"/>
              </a:rPr>
              <a:t>Quantitative analysis of radiology:</a:t>
            </a:r>
          </a:p>
          <a:p>
            <a:pPr>
              <a:lnSpc>
                <a:spcPts val="2360"/>
              </a:lnSpc>
              <a:defRPr/>
            </a:pPr>
            <a:r>
              <a:rPr lang="en-US" altLang="zh-CN" dirty="0">
                <a:latin typeface="+mn-lt"/>
              </a:rPr>
              <a:t>    Adaptive multiple feature method (AMFM), mean lung attenuation (MLA),</a:t>
            </a:r>
          </a:p>
          <a:p>
            <a:pPr>
              <a:lnSpc>
                <a:spcPts val="2360"/>
              </a:lnSpc>
              <a:defRPr/>
            </a:pPr>
            <a:r>
              <a:rPr lang="en-US" altLang="zh-CN" dirty="0">
                <a:latin typeface="+mn-lt"/>
              </a:rPr>
              <a:t>    texture-based scoring systems</a:t>
            </a:r>
            <a:endParaRPr lang="zh-CN" altLang="en-US">
              <a:latin typeface="+mn-lt"/>
            </a:endParaRPr>
          </a:p>
        </p:txBody>
      </p:sp>
      <p:sp>
        <p:nvSpPr>
          <p:cNvPr id="10245" name="AutoShape 4">
            <a:extLst>
              <a:ext uri="{FF2B5EF4-FFF2-40B4-BE49-F238E27FC236}">
                <a16:creationId xmlns:a16="http://schemas.microsoft.com/office/drawing/2014/main" id="{2A43126F-9696-CF4F-9D6A-1610B0338393}"/>
              </a:ext>
            </a:extLst>
          </p:cNvPr>
          <p:cNvSpPr>
            <a:spLocks noChangeArrowheads="1"/>
          </p:cNvSpPr>
          <p:nvPr/>
        </p:nvSpPr>
        <p:spPr bwMode="auto">
          <a:xfrm>
            <a:off x="909638" y="1111250"/>
            <a:ext cx="7256462" cy="985838"/>
          </a:xfrm>
          <a:prstGeom prst="roundRect">
            <a:avLst>
              <a:gd name="adj" fmla="val 10000"/>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矩形 5">
            <a:extLst>
              <a:ext uri="{FF2B5EF4-FFF2-40B4-BE49-F238E27FC236}">
                <a16:creationId xmlns:a16="http://schemas.microsoft.com/office/drawing/2014/main" id="{58EEFC9E-1B76-FE42-B3AC-F131A731DA03}"/>
              </a:ext>
            </a:extLst>
          </p:cNvPr>
          <p:cNvSpPr/>
          <p:nvPr/>
        </p:nvSpPr>
        <p:spPr>
          <a:xfrm>
            <a:off x="915988" y="2433638"/>
            <a:ext cx="7416800" cy="1016000"/>
          </a:xfrm>
          <a:prstGeom prst="rect">
            <a:avLst/>
          </a:prstGeom>
        </p:spPr>
        <p:txBody>
          <a:bodyPr>
            <a:spAutoFit/>
          </a:bodyPr>
          <a:lstStyle/>
          <a:p>
            <a:pPr marL="285750" indent="-285750">
              <a:lnSpc>
                <a:spcPts val="2360"/>
              </a:lnSpc>
              <a:buFont typeface="Arial" panose="020B0604020202020204" pitchFamily="34" charset="0"/>
              <a:buChar char="•"/>
              <a:defRPr/>
            </a:pPr>
            <a:r>
              <a:rPr lang="en-US" altLang="zh-CN" dirty="0">
                <a:latin typeface="+mn-lt"/>
              </a:rPr>
              <a:t>Clinical functional measurements:</a:t>
            </a:r>
          </a:p>
          <a:p>
            <a:pPr>
              <a:lnSpc>
                <a:spcPts val="2360"/>
              </a:lnSpc>
              <a:defRPr/>
            </a:pPr>
            <a:r>
              <a:rPr lang="en-US" altLang="zh-CN" dirty="0">
                <a:latin typeface="+mn-lt"/>
              </a:rPr>
              <a:t>     Pulmonary functional tests (PFTs), airway resistance/tissue compliance,</a:t>
            </a:r>
          </a:p>
          <a:p>
            <a:pPr>
              <a:lnSpc>
                <a:spcPts val="2360"/>
              </a:lnSpc>
              <a:defRPr/>
            </a:pPr>
            <a:r>
              <a:rPr lang="en-US" altLang="zh-CN" dirty="0">
                <a:latin typeface="+mn-lt"/>
              </a:rPr>
              <a:t>     ventilation/perfusion ration</a:t>
            </a:r>
            <a:endParaRPr lang="zh-CN" altLang="en-US">
              <a:latin typeface="+mn-lt"/>
            </a:endParaRPr>
          </a:p>
        </p:txBody>
      </p:sp>
      <p:sp>
        <p:nvSpPr>
          <p:cNvPr id="10247" name="AutoShape 4">
            <a:extLst>
              <a:ext uri="{FF2B5EF4-FFF2-40B4-BE49-F238E27FC236}">
                <a16:creationId xmlns:a16="http://schemas.microsoft.com/office/drawing/2014/main" id="{A4659BB8-5D9E-E74C-9F7D-E1197700FF0A}"/>
              </a:ext>
            </a:extLst>
          </p:cNvPr>
          <p:cNvSpPr>
            <a:spLocks noChangeArrowheads="1"/>
          </p:cNvSpPr>
          <p:nvPr/>
        </p:nvSpPr>
        <p:spPr bwMode="auto">
          <a:xfrm>
            <a:off x="909638" y="2463800"/>
            <a:ext cx="7256462" cy="985838"/>
          </a:xfrm>
          <a:prstGeom prst="roundRect">
            <a:avLst>
              <a:gd name="adj" fmla="val 10000"/>
            </a:avLst>
          </a:prstGeom>
          <a:noFill/>
          <a:ln w="190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48" name="矩形 6">
            <a:extLst>
              <a:ext uri="{FF2B5EF4-FFF2-40B4-BE49-F238E27FC236}">
                <a16:creationId xmlns:a16="http://schemas.microsoft.com/office/drawing/2014/main" id="{5DF06C22-1A9D-8344-BEA3-86B910D49409}"/>
              </a:ext>
            </a:extLst>
          </p:cNvPr>
          <p:cNvSpPr>
            <a:spLocks noChangeArrowheads="1"/>
          </p:cNvSpPr>
          <p:nvPr/>
        </p:nvSpPr>
        <p:spPr bwMode="auto">
          <a:xfrm>
            <a:off x="4484688" y="3722688"/>
            <a:ext cx="4370387" cy="1477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dirty="0">
                <a:solidFill>
                  <a:srgbClr val="FF0000"/>
                </a:solidFill>
                <a:latin typeface="Calibri" panose="020F0502020204030204" pitchFamily="34" charset="0"/>
                <a:cs typeface="Times New Roman" panose="02020603050405020304" pitchFamily="18" charset="0"/>
              </a:rPr>
              <a:t>Aim: </a:t>
            </a:r>
            <a:r>
              <a:rPr lang="en-US" altLang="zh-CN" dirty="0">
                <a:latin typeface="Calibri" panose="020F0502020204030204" pitchFamily="34" charset="0"/>
                <a:cs typeface="Times New Roman" panose="02020603050405020304" pitchFamily="18" charset="0"/>
              </a:rPr>
              <a:t>Develop a new method for quantitative assessment of the IPF lung bringing together volumetric imaging, pulmonary function tests, and computational models for lung function.</a:t>
            </a:r>
            <a:endParaRPr lang="zh-CN" altLang="en-US"/>
          </a:p>
        </p:txBody>
      </p:sp>
      <p:sp>
        <p:nvSpPr>
          <p:cNvPr id="10250" name="AutoShape 4">
            <a:extLst>
              <a:ext uri="{FF2B5EF4-FFF2-40B4-BE49-F238E27FC236}">
                <a16:creationId xmlns:a16="http://schemas.microsoft.com/office/drawing/2014/main" id="{0C7CF107-2CDD-F14C-96A7-99D636E986A3}"/>
              </a:ext>
            </a:extLst>
          </p:cNvPr>
          <p:cNvSpPr>
            <a:spLocks noChangeArrowheads="1"/>
          </p:cNvSpPr>
          <p:nvPr/>
        </p:nvSpPr>
        <p:spPr bwMode="auto">
          <a:xfrm>
            <a:off x="276491" y="3775965"/>
            <a:ext cx="4026853" cy="1476375"/>
          </a:xfrm>
          <a:prstGeom prst="roundRect">
            <a:avLst>
              <a:gd name="adj" fmla="val 10000"/>
            </a:avLst>
          </a:prstGeom>
          <a:solidFill>
            <a:schemeClr val="accent1">
              <a:alpha val="45882"/>
            </a:schemeClr>
          </a:solidFill>
          <a:ln w="6350">
            <a:solidFill>
              <a:schemeClr val="accent1">
                <a:alpha val="89018"/>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0251" name="图片 25">
            <a:extLst>
              <a:ext uri="{FF2B5EF4-FFF2-40B4-BE49-F238E27FC236}">
                <a16:creationId xmlns:a16="http://schemas.microsoft.com/office/drawing/2014/main" id="{EEC5CF2E-BFD8-A042-A3A0-56939D289D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88" y="3590925"/>
            <a:ext cx="498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矩形 7">
            <a:extLst>
              <a:ext uri="{FF2B5EF4-FFF2-40B4-BE49-F238E27FC236}">
                <a16:creationId xmlns:a16="http://schemas.microsoft.com/office/drawing/2014/main" id="{3C6007C7-932C-4245-9132-B0516495B78A}"/>
              </a:ext>
            </a:extLst>
          </p:cNvPr>
          <p:cNvSpPr>
            <a:spLocks noChangeArrowheads="1"/>
          </p:cNvSpPr>
          <p:nvPr/>
        </p:nvSpPr>
        <p:spPr bwMode="auto">
          <a:xfrm>
            <a:off x="482600" y="3722688"/>
            <a:ext cx="39465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latin typeface="Calibri" panose="020F0502020204030204" pitchFamily="34" charset="0"/>
              </a:rPr>
              <a:t>Limited research into combining spatial data with functional data.</a:t>
            </a:r>
          </a:p>
          <a:p>
            <a:endParaRPr lang="en-US" altLang="zh-CN" dirty="0">
              <a:latin typeface="Calibri" panose="020F0502020204030204" pitchFamily="34" charset="0"/>
            </a:endParaRPr>
          </a:p>
          <a:p>
            <a:r>
              <a:rPr lang="en-US" altLang="zh-CN" dirty="0">
                <a:latin typeface="Calibri" panose="020F0502020204030204" pitchFamily="34" charset="0"/>
              </a:rPr>
              <a:t>No </a:t>
            </a:r>
            <a:r>
              <a:rPr lang="en-NZ" altLang="zh-CN" dirty="0">
                <a:latin typeface="Calibri" panose="020F0502020204030204" pitchFamily="34" charset="0"/>
              </a:rPr>
              <a:t>established quantitative tools to assess the progression of IPF</a:t>
            </a:r>
            <a:endParaRPr lang="zh-CN" altLang="en-US">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0D0CF17-F9AB-BF49-8FEC-4A4EBD0FFFD8}"/>
              </a:ext>
            </a:extLst>
          </p:cNvPr>
          <p:cNvSpPr/>
          <p:nvPr/>
        </p:nvSpPr>
        <p:spPr>
          <a:xfrm>
            <a:off x="276491" y="215646"/>
            <a:ext cx="4073551"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Imaging and clinical data</a:t>
            </a:r>
          </a:p>
        </p:txBody>
      </p:sp>
      <p:graphicFrame>
        <p:nvGraphicFramePr>
          <p:cNvPr id="3" name="表格 2">
            <a:extLst>
              <a:ext uri="{FF2B5EF4-FFF2-40B4-BE49-F238E27FC236}">
                <a16:creationId xmlns:a16="http://schemas.microsoft.com/office/drawing/2014/main" id="{F9A155E8-7BBD-4E43-B6D1-A0EBA83A9DBC}"/>
              </a:ext>
            </a:extLst>
          </p:cNvPr>
          <p:cNvGraphicFramePr>
            <a:graphicFrameLocks noGrp="1"/>
          </p:cNvGraphicFramePr>
          <p:nvPr>
            <p:extLst>
              <p:ext uri="{D42A27DB-BD31-4B8C-83A1-F6EECF244321}">
                <p14:modId xmlns:p14="http://schemas.microsoft.com/office/powerpoint/2010/main" val="3680089416"/>
              </p:ext>
            </p:extLst>
          </p:nvPr>
        </p:nvGraphicFramePr>
        <p:xfrm>
          <a:off x="2134394" y="863963"/>
          <a:ext cx="4713288" cy="2672988"/>
        </p:xfrm>
        <a:graphic>
          <a:graphicData uri="http://schemas.openxmlformats.org/drawingml/2006/table">
            <a:tbl>
              <a:tblPr firstRow="1" firstCol="1" bandRow="1">
                <a:tableStyleId>{5C22544A-7EE6-4342-B048-85BDC9FD1C3A}</a:tableStyleId>
              </a:tblPr>
              <a:tblGrid>
                <a:gridCol w="2413009">
                  <a:extLst>
                    <a:ext uri="{9D8B030D-6E8A-4147-A177-3AD203B41FA5}">
                      <a16:colId xmlns:a16="http://schemas.microsoft.com/office/drawing/2014/main" val="20000"/>
                    </a:ext>
                  </a:extLst>
                </a:gridCol>
                <a:gridCol w="2300279">
                  <a:extLst>
                    <a:ext uri="{9D8B030D-6E8A-4147-A177-3AD203B41FA5}">
                      <a16:colId xmlns:a16="http://schemas.microsoft.com/office/drawing/2014/main" val="20001"/>
                    </a:ext>
                  </a:extLst>
                </a:gridCol>
              </a:tblGrid>
              <a:tr h="364218">
                <a:tc gridSpan="2">
                  <a:txBody>
                    <a:bodyPr/>
                    <a:lstStyle/>
                    <a:p>
                      <a:pPr algn="ctr">
                        <a:spcAft>
                          <a:spcPts val="0"/>
                        </a:spcAft>
                      </a:pPr>
                      <a:r>
                        <a:rPr lang="en-US" altLang="zh-CN" sz="1600" kern="1200" dirty="0">
                          <a:effectLst/>
                        </a:rPr>
                        <a:t>Clinical data assessed in this study</a:t>
                      </a:r>
                      <a:endParaRPr lang="zh-CN" sz="1600" b="1" kern="1200">
                        <a:solidFill>
                          <a:schemeClr val="bg1"/>
                        </a:solidFill>
                        <a:effectLst/>
                        <a:latin typeface="Calibri" panose="020F0502020204030204" pitchFamily="34" charset="0"/>
                        <a:ea typeface="+mn-ea"/>
                        <a:cs typeface="Calibri" panose="020F0502020204030204" pitchFamily="34" charset="0"/>
                      </a:endParaRPr>
                    </a:p>
                  </a:txBody>
                  <a:tcPr marL="68571" marR="68571" marT="0" marB="0"/>
                </a:tc>
                <a:tc hMerge="1">
                  <a:txBody>
                    <a:bodyPr/>
                    <a:lstStyle/>
                    <a:p>
                      <a:pPr algn="just">
                        <a:spcAft>
                          <a:spcPts val="0"/>
                        </a:spcAft>
                      </a:pPr>
                      <a:endParaRPr lang="zh-CN" sz="1600" b="0" kern="1200" dirty="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0"/>
                  </a:ext>
                </a:extLst>
              </a:tr>
              <a:tr h="364218">
                <a:tc>
                  <a:txBody>
                    <a:bodyPr/>
                    <a:lstStyle/>
                    <a:p>
                      <a:pPr algn="just">
                        <a:spcAft>
                          <a:spcPts val="0"/>
                        </a:spcAft>
                      </a:pPr>
                      <a:r>
                        <a:rPr lang="en-US" sz="1600" kern="1200" dirty="0">
                          <a:effectLst/>
                        </a:rPr>
                        <a:t>Age (years)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43-82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1"/>
                  </a:ext>
                </a:extLst>
              </a:tr>
              <a:tr h="364218">
                <a:tc>
                  <a:txBody>
                    <a:bodyPr/>
                    <a:lstStyle/>
                    <a:p>
                      <a:pPr algn="just">
                        <a:spcAft>
                          <a:spcPts val="0"/>
                        </a:spcAft>
                      </a:pPr>
                      <a:r>
                        <a:rPr lang="en-US" sz="1600" kern="1200" dirty="0">
                          <a:effectLst/>
                        </a:rPr>
                        <a:t>Females/Males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3/5</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2"/>
                  </a:ext>
                </a:extLst>
              </a:tr>
              <a:tr h="364218">
                <a:tc>
                  <a:txBody>
                    <a:bodyPr/>
                    <a:lstStyle/>
                    <a:p>
                      <a:pPr algn="just">
                        <a:spcAft>
                          <a:spcPts val="0"/>
                        </a:spcAft>
                      </a:pPr>
                      <a:r>
                        <a:rPr lang="en-US" sz="1600" kern="1200" dirty="0">
                          <a:effectLst/>
                        </a:rPr>
                        <a:t>Slice thickness (mm)</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1.25-3.00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3"/>
                  </a:ext>
                </a:extLst>
              </a:tr>
              <a:tr h="364218">
                <a:tc>
                  <a:txBody>
                    <a:bodyPr/>
                    <a:lstStyle/>
                    <a:p>
                      <a:pPr algn="just">
                        <a:spcAft>
                          <a:spcPts val="0"/>
                        </a:spcAft>
                      </a:pPr>
                      <a:r>
                        <a:rPr lang="en-US" sz="1600" kern="1200" dirty="0">
                          <a:effectLst/>
                        </a:rPr>
                        <a:t>Interval between scans (months)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5-20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4"/>
                  </a:ext>
                </a:extLst>
              </a:tr>
              <a:tr h="364218">
                <a:tc>
                  <a:txBody>
                    <a:bodyPr/>
                    <a:lstStyle/>
                    <a:p>
                      <a:pPr algn="just">
                        <a:spcAft>
                          <a:spcPts val="0"/>
                        </a:spcAft>
                      </a:pPr>
                      <a:r>
                        <a:rPr lang="en-US" sz="1600" kern="1200" dirty="0">
                          <a:effectLst/>
                        </a:rPr>
                        <a:t>Slice resolution</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512x512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5"/>
                  </a:ext>
                </a:extLst>
              </a:tr>
              <a:tr h="364218">
                <a:tc>
                  <a:txBody>
                    <a:bodyPr/>
                    <a:lstStyle/>
                    <a:p>
                      <a:pPr algn="just">
                        <a:spcAft>
                          <a:spcPts val="0"/>
                        </a:spcAft>
                      </a:pPr>
                      <a:r>
                        <a:rPr lang="en-US" sz="1600" kern="1200" dirty="0">
                          <a:effectLst/>
                        </a:rPr>
                        <a:t>Number of slices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65-160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a16="http://schemas.microsoft.com/office/drawing/2014/main" val="10006"/>
                  </a:ext>
                </a:extLst>
              </a:tr>
            </a:tbl>
          </a:graphicData>
        </a:graphic>
      </p:graphicFrame>
      <p:sp>
        <p:nvSpPr>
          <p:cNvPr id="12317" name="矩形 3">
            <a:extLst>
              <a:ext uri="{FF2B5EF4-FFF2-40B4-BE49-F238E27FC236}">
                <a16:creationId xmlns:a16="http://schemas.microsoft.com/office/drawing/2014/main" id="{CD9120AD-0FE7-1141-9CF1-BA89A5AA2D2F}"/>
              </a:ext>
            </a:extLst>
          </p:cNvPr>
          <p:cNvSpPr>
            <a:spLocks noChangeArrowheads="1"/>
          </p:cNvSpPr>
          <p:nvPr/>
        </p:nvSpPr>
        <p:spPr bwMode="auto">
          <a:xfrm>
            <a:off x="755650" y="3749677"/>
            <a:ext cx="7778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The clinical data used in this study comprised HRCT images and pulmonary function tests obtained from 8 patients diagnosed with IPF at Auckland City Hospital, Auckland, New Zealand.</a:t>
            </a:r>
          </a:p>
        </p:txBody>
      </p:sp>
      <p:grpSp>
        <p:nvGrpSpPr>
          <p:cNvPr id="2" name="Group 1">
            <a:extLst>
              <a:ext uri="{FF2B5EF4-FFF2-40B4-BE49-F238E27FC236}">
                <a16:creationId xmlns:a16="http://schemas.microsoft.com/office/drawing/2014/main" id="{83534206-E479-9742-95F6-2B98C606F88D}"/>
              </a:ext>
            </a:extLst>
          </p:cNvPr>
          <p:cNvGrpSpPr/>
          <p:nvPr/>
        </p:nvGrpSpPr>
        <p:grpSpPr>
          <a:xfrm>
            <a:off x="755650" y="4702175"/>
            <a:ext cx="4572000" cy="923925"/>
            <a:chOff x="755650" y="4702175"/>
            <a:chExt cx="4572000" cy="923925"/>
          </a:xfrm>
        </p:grpSpPr>
        <p:sp>
          <p:nvSpPr>
            <p:cNvPr id="12318" name="矩形 1">
              <a:extLst>
                <a:ext uri="{FF2B5EF4-FFF2-40B4-BE49-F238E27FC236}">
                  <a16:creationId xmlns:a16="http://schemas.microsoft.com/office/drawing/2014/main" id="{5096DAAA-D0BC-E84A-98F1-0C5340ADBE41}"/>
                </a:ext>
              </a:extLst>
            </p:cNvPr>
            <p:cNvSpPr>
              <a:spLocks noChangeArrowheads="1"/>
            </p:cNvSpPr>
            <p:nvPr/>
          </p:nvSpPr>
          <p:spPr bwMode="auto">
            <a:xfrm>
              <a:off x="755650" y="47021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5 patient                1 time point</a:t>
              </a:r>
            </a:p>
            <a:p>
              <a:pPr eaLnBrk="1" hangingPunct="1"/>
              <a:r>
                <a:rPr lang="en-US" altLang="zh-CN" dirty="0">
                  <a:latin typeface="Calibri" panose="020F0502020204030204" pitchFamily="34" charset="0"/>
                </a:rPr>
                <a:t>1 patient                2 time point</a:t>
              </a:r>
            </a:p>
            <a:p>
              <a:pPr eaLnBrk="1" hangingPunct="1"/>
              <a:r>
                <a:rPr lang="en-US" altLang="zh-CN" dirty="0">
                  <a:latin typeface="Calibri" panose="020F0502020204030204" pitchFamily="34" charset="0"/>
                </a:rPr>
                <a:t>2 patient                3 time point</a:t>
              </a:r>
            </a:p>
          </p:txBody>
        </p:sp>
        <p:cxnSp>
          <p:nvCxnSpPr>
            <p:cNvPr id="5" name="直接箭头连接符 4">
              <a:extLst>
                <a:ext uri="{FF2B5EF4-FFF2-40B4-BE49-F238E27FC236}">
                  <a16:creationId xmlns:a16="http://schemas.microsoft.com/office/drawing/2014/main" id="{96E049B7-692B-BA4D-9427-A11BAEE40725}"/>
                </a:ext>
              </a:extLst>
            </p:cNvPr>
            <p:cNvCxnSpPr/>
            <p:nvPr/>
          </p:nvCxnSpPr>
          <p:spPr>
            <a:xfrm>
              <a:off x="1835150" y="4873625"/>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2FCB418-B552-F44F-9CF3-9845732F8001}"/>
                </a:ext>
              </a:extLst>
            </p:cNvPr>
            <p:cNvCxnSpPr/>
            <p:nvPr/>
          </p:nvCxnSpPr>
          <p:spPr>
            <a:xfrm>
              <a:off x="1846263" y="5168900"/>
              <a:ext cx="57626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8258E09F-44C2-CC4C-9E3D-A96B1473785E}"/>
                </a:ext>
              </a:extLst>
            </p:cNvPr>
            <p:cNvCxnSpPr/>
            <p:nvPr/>
          </p:nvCxnSpPr>
          <p:spPr>
            <a:xfrm>
              <a:off x="1835150" y="5446713"/>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B0B5405-5F0D-F64C-9073-35B1A34A2A23}"/>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Pulmonary parenchymal classification</a:t>
            </a:r>
          </a:p>
        </p:txBody>
      </p:sp>
      <p:sp>
        <p:nvSpPr>
          <p:cNvPr id="14339" name="矩形 3">
            <a:extLst>
              <a:ext uri="{FF2B5EF4-FFF2-40B4-BE49-F238E27FC236}">
                <a16:creationId xmlns:a16="http://schemas.microsoft.com/office/drawing/2014/main" id="{8FAC625E-7F98-804B-B0D4-7A552B47330F}"/>
              </a:ext>
            </a:extLst>
          </p:cNvPr>
          <p:cNvSpPr>
            <a:spLocks noChangeArrowheads="1"/>
          </p:cNvSpPr>
          <p:nvPr/>
        </p:nvSpPr>
        <p:spPr bwMode="auto">
          <a:xfrm>
            <a:off x="468313" y="758825"/>
            <a:ext cx="801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CALIPER (Computer-Aided Lung Informatics for Pathology Evaluation and Ratings) software.</a:t>
            </a:r>
          </a:p>
          <a:p>
            <a:pPr eaLnBrk="1" hangingPunct="1"/>
            <a:r>
              <a:rPr lang="en-US" altLang="zh-CN" sz="1600" dirty="0">
                <a:latin typeface="Calibri" panose="020F0502020204030204" pitchFamily="34" charset="0"/>
              </a:rPr>
              <a:t>Mayo Clinic (Rochester, MN, USA)</a:t>
            </a:r>
            <a:endParaRPr lang="zh-CN" altLang="en-US" sz="1600">
              <a:latin typeface="Calibri" panose="020F0502020204030204" pitchFamily="34" charset="0"/>
            </a:endParaRPr>
          </a:p>
        </p:txBody>
      </p:sp>
      <p:sp>
        <p:nvSpPr>
          <p:cNvPr id="14340" name="矩形 4">
            <a:extLst>
              <a:ext uri="{FF2B5EF4-FFF2-40B4-BE49-F238E27FC236}">
                <a16:creationId xmlns:a16="http://schemas.microsoft.com/office/drawing/2014/main" id="{3F84BA74-9F70-F246-B867-A2681D6701FC}"/>
              </a:ext>
            </a:extLst>
          </p:cNvPr>
          <p:cNvSpPr>
            <a:spLocks noChangeArrowheads="1"/>
          </p:cNvSpPr>
          <p:nvPr/>
        </p:nvSpPr>
        <p:spPr bwMode="auto">
          <a:xfrm>
            <a:off x="473075" y="1401763"/>
            <a:ext cx="828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Each parenchymal voxel was classified into the following characteristic CT patterns: normal (N), reticular (R), honeycomb (HC), ground-glass (GG), mild low attenuation areas (LAA), moderate LAA and severe LAA. Emphysema : Hounsfield Unit is under -950.</a:t>
            </a:r>
            <a:endParaRPr lang="zh-CN" altLang="en-US" sz="1600"/>
          </a:p>
        </p:txBody>
      </p:sp>
      <p:grpSp>
        <p:nvGrpSpPr>
          <p:cNvPr id="14341" name="组合 3">
            <a:extLst>
              <a:ext uri="{FF2B5EF4-FFF2-40B4-BE49-F238E27FC236}">
                <a16:creationId xmlns:a16="http://schemas.microsoft.com/office/drawing/2014/main" id="{BCBA8E86-7440-7740-A73A-E88B59AF7BCB}"/>
              </a:ext>
            </a:extLst>
          </p:cNvPr>
          <p:cNvGrpSpPr>
            <a:grpSpLocks/>
          </p:cNvGrpSpPr>
          <p:nvPr/>
        </p:nvGrpSpPr>
        <p:grpSpPr bwMode="auto">
          <a:xfrm>
            <a:off x="415925" y="2357438"/>
            <a:ext cx="5767388" cy="3011487"/>
            <a:chOff x="611188" y="2466658"/>
            <a:chExt cx="5767387" cy="3011805"/>
          </a:xfrm>
        </p:grpSpPr>
        <p:pic>
          <p:nvPicPr>
            <p:cNvPr id="14343" name="图片 2">
              <a:extLst>
                <a:ext uri="{FF2B5EF4-FFF2-40B4-BE49-F238E27FC236}">
                  <a16:creationId xmlns:a16="http://schemas.microsoft.com/office/drawing/2014/main" id="{6E487B55-46B3-2E43-864B-57EA3A3D8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97138"/>
              <a:ext cx="57673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文本框 2">
              <a:extLst>
                <a:ext uri="{FF2B5EF4-FFF2-40B4-BE49-F238E27FC236}">
                  <a16:creationId xmlns:a16="http://schemas.microsoft.com/office/drawing/2014/main" id="{680D3683-B8AF-AA47-8BDA-CECAD6B2A656}"/>
                </a:ext>
              </a:extLst>
            </p:cNvPr>
            <p:cNvSpPr txBox="1">
              <a:spLocks noChangeArrowheads="1"/>
            </p:cNvSpPr>
            <p:nvPr/>
          </p:nvSpPr>
          <p:spPr bwMode="auto">
            <a:xfrm>
              <a:off x="700696" y="251707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a</a:t>
              </a:r>
              <a:endParaRPr lang="zh-CN" altLang="en-US">
                <a:solidFill>
                  <a:srgbClr val="FF0000"/>
                </a:solidFill>
              </a:endParaRPr>
            </a:p>
          </p:txBody>
        </p:sp>
        <p:sp>
          <p:nvSpPr>
            <p:cNvPr id="14345" name="文本框 14">
              <a:extLst>
                <a:ext uri="{FF2B5EF4-FFF2-40B4-BE49-F238E27FC236}">
                  <a16:creationId xmlns:a16="http://schemas.microsoft.com/office/drawing/2014/main" id="{8B6CBB02-F3C4-E549-806B-D8904D5F7D03}"/>
                </a:ext>
              </a:extLst>
            </p:cNvPr>
            <p:cNvSpPr txBox="1">
              <a:spLocks noChangeArrowheads="1"/>
            </p:cNvSpPr>
            <p:nvPr/>
          </p:nvSpPr>
          <p:spPr bwMode="auto">
            <a:xfrm>
              <a:off x="2657512" y="246665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b</a:t>
              </a:r>
              <a:endParaRPr lang="zh-CN" altLang="en-US">
                <a:solidFill>
                  <a:srgbClr val="FF0000"/>
                </a:solidFill>
              </a:endParaRPr>
            </a:p>
          </p:txBody>
        </p:sp>
        <p:sp>
          <p:nvSpPr>
            <p:cNvPr id="14346" name="文本框 15">
              <a:extLst>
                <a:ext uri="{FF2B5EF4-FFF2-40B4-BE49-F238E27FC236}">
                  <a16:creationId xmlns:a16="http://schemas.microsoft.com/office/drawing/2014/main" id="{022826DC-3F13-9D4E-B12A-65830BB04091}"/>
                </a:ext>
              </a:extLst>
            </p:cNvPr>
            <p:cNvSpPr txBox="1">
              <a:spLocks noChangeArrowheads="1"/>
            </p:cNvSpPr>
            <p:nvPr/>
          </p:nvSpPr>
          <p:spPr bwMode="auto">
            <a:xfrm>
              <a:off x="883576" y="394798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c</a:t>
              </a:r>
              <a:endParaRPr lang="zh-CN" altLang="en-US">
                <a:solidFill>
                  <a:srgbClr val="FF0000"/>
                </a:solidFill>
              </a:endParaRPr>
            </a:p>
          </p:txBody>
        </p:sp>
        <p:sp>
          <p:nvSpPr>
            <p:cNvPr id="14347" name="文本框 16">
              <a:extLst>
                <a:ext uri="{FF2B5EF4-FFF2-40B4-BE49-F238E27FC236}">
                  <a16:creationId xmlns:a16="http://schemas.microsoft.com/office/drawing/2014/main" id="{BAC87981-0B83-9847-B5CE-A33644CF6BD7}"/>
                </a:ext>
              </a:extLst>
            </p:cNvPr>
            <p:cNvSpPr txBox="1">
              <a:spLocks noChangeArrowheads="1"/>
            </p:cNvSpPr>
            <p:nvPr/>
          </p:nvSpPr>
          <p:spPr bwMode="auto">
            <a:xfrm>
              <a:off x="4417314" y="249491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d</a:t>
              </a:r>
              <a:endParaRPr lang="zh-CN" altLang="en-US">
                <a:solidFill>
                  <a:srgbClr val="FF0000"/>
                </a:solidFill>
              </a:endParaRPr>
            </a:p>
          </p:txBody>
        </p:sp>
      </p:grpSp>
      <p:sp>
        <p:nvSpPr>
          <p:cNvPr id="14342" name="矩形 4">
            <a:extLst>
              <a:ext uri="{FF2B5EF4-FFF2-40B4-BE49-F238E27FC236}">
                <a16:creationId xmlns:a16="http://schemas.microsoft.com/office/drawing/2014/main" id="{1C94830D-3363-624B-8269-747B7E5B7398}"/>
              </a:ext>
            </a:extLst>
          </p:cNvPr>
          <p:cNvSpPr>
            <a:spLocks noChangeArrowheads="1"/>
          </p:cNvSpPr>
          <p:nvPr/>
        </p:nvSpPr>
        <p:spPr bwMode="auto">
          <a:xfrm>
            <a:off x="6243638" y="4208463"/>
            <a:ext cx="26606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solidFill>
                  <a:srgbClr val="000000"/>
                </a:solidFill>
                <a:latin typeface="Calibri" panose="020F0502020204030204" pitchFamily="34" charset="0"/>
              </a:rPr>
              <a:t>Color labelled classification result of case 7 on IPF HRCT by CALIPER.  (a) Transverse plane. (b) Coronal plane. (c) Sagittal plane. (d) 3D color labelled lung.</a:t>
            </a:r>
            <a:endParaRPr lang="zh-CN" altLang="zh-CN" sz="1400">
              <a:solidFill>
                <a:srgbClr val="000000"/>
              </a:solidFill>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F81AEA-C8EA-C747-9A10-D6920881CCF2}"/>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Normalization of classified data</a:t>
            </a:r>
            <a:endParaRPr lang="zh-CN" altLang="zh-CN" sz="20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D48A62A0-2A11-1943-9905-ECED8DA522FC}"/>
              </a:ext>
            </a:extLst>
          </p:cNvPr>
          <p:cNvSpPr txBox="1"/>
          <p:nvPr/>
        </p:nvSpPr>
        <p:spPr>
          <a:xfrm>
            <a:off x="398463" y="858838"/>
            <a:ext cx="8213725" cy="646112"/>
          </a:xfrm>
          <a:prstGeom prst="rect">
            <a:avLst/>
          </a:prstGeom>
          <a:noFill/>
        </p:spPr>
        <p:txBody>
          <a:bodyPr>
            <a:spAutoFit/>
          </a:bodyPr>
          <a:lstStyle/>
          <a:p>
            <a:pPr marL="285750" indent="-285750">
              <a:buFont typeface="Arial" panose="020B0604020202020204" pitchFamily="34" charset="0"/>
              <a:buChar char="•"/>
              <a:defRPr/>
            </a:pPr>
            <a:r>
              <a:rPr lang="en-US" altLang="zh-CN" dirty="0">
                <a:latin typeface="+mj-lt"/>
              </a:rPr>
              <a:t>Lung mesh : bi-cubic Hermite finite element surface mesh (left lung: 35 nodes and      44 elements; right lung: 50 nodes and 62 elements)</a:t>
            </a:r>
          </a:p>
        </p:txBody>
      </p:sp>
      <p:sp>
        <p:nvSpPr>
          <p:cNvPr id="4" name="矩形 3">
            <a:extLst>
              <a:ext uri="{FF2B5EF4-FFF2-40B4-BE49-F238E27FC236}">
                <a16:creationId xmlns:a16="http://schemas.microsoft.com/office/drawing/2014/main" id="{F67693A6-93BE-2845-842C-5E9B5BD2C61B}"/>
              </a:ext>
            </a:extLst>
          </p:cNvPr>
          <p:cNvSpPr/>
          <p:nvPr/>
        </p:nvSpPr>
        <p:spPr>
          <a:xfrm>
            <a:off x="395288" y="1489075"/>
            <a:ext cx="8216900" cy="646113"/>
          </a:xfrm>
          <a:prstGeom prst="rect">
            <a:avLst/>
          </a:prstGeom>
        </p:spPr>
        <p:txBody>
          <a:bodyPr>
            <a:spAutoFit/>
          </a:bodyPr>
          <a:lstStyle/>
          <a:p>
            <a:pPr marL="285750" indent="-285750">
              <a:buFont typeface="Arial" panose="020B0604020202020204" pitchFamily="34" charset="0"/>
              <a:buChar char="•"/>
              <a:defRPr/>
            </a:pPr>
            <a:r>
              <a:rPr lang="en-US" altLang="zh-CN" dirty="0">
                <a:latin typeface="+mj-lt"/>
              </a:rPr>
              <a:t>Statistical shape model (SSM): 30 healthy normal subjects (15 males and 15 females), principal component analysis (PCA)</a:t>
            </a:r>
            <a:endParaRPr lang="zh-CN" altLang="en-US">
              <a:latin typeface="+mj-lt"/>
            </a:endParaRPr>
          </a:p>
        </p:txBody>
      </p:sp>
      <p:sp>
        <p:nvSpPr>
          <p:cNvPr id="16389" name="矩形 17">
            <a:extLst>
              <a:ext uri="{FF2B5EF4-FFF2-40B4-BE49-F238E27FC236}">
                <a16:creationId xmlns:a16="http://schemas.microsoft.com/office/drawing/2014/main" id="{E21FB15B-10EF-CF46-B69F-C5598E929716}"/>
              </a:ext>
            </a:extLst>
          </p:cNvPr>
          <p:cNvSpPr>
            <a:spLocks noChangeArrowheads="1"/>
          </p:cNvSpPr>
          <p:nvPr/>
        </p:nvSpPr>
        <p:spPr bwMode="auto">
          <a:xfrm>
            <a:off x="395288" y="3157538"/>
            <a:ext cx="1905000" cy="371475"/>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Classified data</a:t>
            </a:r>
            <a:endParaRPr lang="zh-CN" altLang="en-US" dirty="0">
              <a:solidFill>
                <a:srgbClr val="000000"/>
              </a:solidFill>
              <a:latin typeface="Calibri" panose="020F0502020204030204" pitchFamily="34" charset="0"/>
            </a:endParaRPr>
          </a:p>
        </p:txBody>
      </p:sp>
      <p:sp>
        <p:nvSpPr>
          <p:cNvPr id="16390" name="矩形 17">
            <a:extLst>
              <a:ext uri="{FF2B5EF4-FFF2-40B4-BE49-F238E27FC236}">
                <a16:creationId xmlns:a16="http://schemas.microsoft.com/office/drawing/2014/main" id="{D1DFB596-15B3-2241-99FF-644E42D1C89D}"/>
              </a:ext>
            </a:extLst>
          </p:cNvPr>
          <p:cNvSpPr>
            <a:spLocks noChangeArrowheads="1"/>
          </p:cNvSpPr>
          <p:nvPr/>
        </p:nvSpPr>
        <p:spPr bwMode="auto">
          <a:xfrm>
            <a:off x="395288" y="2232025"/>
            <a:ext cx="1931987" cy="646113"/>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Lung surface mesh fitting</a:t>
            </a:r>
            <a:endParaRPr lang="zh-CN" altLang="en-US">
              <a:solidFill>
                <a:srgbClr val="000000"/>
              </a:solidFill>
              <a:latin typeface="Calibri" panose="020F0502020204030204" pitchFamily="34" charset="0"/>
            </a:endParaRPr>
          </a:p>
        </p:txBody>
      </p:sp>
      <p:sp>
        <p:nvSpPr>
          <p:cNvPr id="7" name="右大括号 6">
            <a:extLst>
              <a:ext uri="{FF2B5EF4-FFF2-40B4-BE49-F238E27FC236}">
                <a16:creationId xmlns:a16="http://schemas.microsoft.com/office/drawing/2014/main" id="{0D76B80C-1D27-F54C-A433-B7BC551D173D}"/>
              </a:ext>
            </a:extLst>
          </p:cNvPr>
          <p:cNvSpPr/>
          <p:nvPr/>
        </p:nvSpPr>
        <p:spPr>
          <a:xfrm>
            <a:off x="2327275" y="2570163"/>
            <a:ext cx="236538" cy="8397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16392" name="图片 25" descr="G:\IPF631Slice100Mapped.jpg">
            <a:extLst>
              <a:ext uri="{FF2B5EF4-FFF2-40B4-BE49-F238E27FC236}">
                <a16:creationId xmlns:a16="http://schemas.microsoft.com/office/drawing/2014/main" id="{687339B5-6911-7740-94BF-916F32B1C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894" t="36246" r="48120" b="45197"/>
          <a:stretch>
            <a:fillRect/>
          </a:stretch>
        </p:blipFill>
        <p:spPr bwMode="auto">
          <a:xfrm>
            <a:off x="3778250" y="4116388"/>
            <a:ext cx="1871663"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image26.jpg" descr="D:\PhD\IPFDataAnalysis\AllResult20170306\IPF631Slice100Filled.jpg">
            <a:extLst>
              <a:ext uri="{FF2B5EF4-FFF2-40B4-BE49-F238E27FC236}">
                <a16:creationId xmlns:a16="http://schemas.microsoft.com/office/drawing/2014/main" id="{C6510054-73DE-6648-9815-30D970E02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987" t="35902" r="48364" b="44624"/>
          <a:stretch>
            <a:fillRect/>
          </a:stretch>
        </p:blipFill>
        <p:spPr bwMode="auto">
          <a:xfrm>
            <a:off x="6804025" y="4106863"/>
            <a:ext cx="1881188" cy="124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图片 8">
            <a:extLst>
              <a:ext uri="{FF2B5EF4-FFF2-40B4-BE49-F238E27FC236}">
                <a16:creationId xmlns:a16="http://schemas.microsoft.com/office/drawing/2014/main" id="{60500945-FD9C-DF46-86A2-C51067C455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2650" y="3675063"/>
            <a:ext cx="1444625"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5" name="矩形 17">
            <a:extLst>
              <a:ext uri="{FF2B5EF4-FFF2-40B4-BE49-F238E27FC236}">
                <a16:creationId xmlns:a16="http://schemas.microsoft.com/office/drawing/2014/main" id="{B399C5C6-78DD-E64F-B3A9-38EED59DAFD3}"/>
              </a:ext>
            </a:extLst>
          </p:cNvPr>
          <p:cNvSpPr>
            <a:spLocks noChangeArrowheads="1"/>
          </p:cNvSpPr>
          <p:nvPr/>
        </p:nvSpPr>
        <p:spPr bwMode="auto">
          <a:xfrm>
            <a:off x="3795713" y="2527301"/>
            <a:ext cx="1930400" cy="925511"/>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Map classified data mapping to SSM</a:t>
            </a:r>
            <a:endParaRPr lang="zh-CN" altLang="en-US">
              <a:solidFill>
                <a:srgbClr val="000000"/>
              </a:solidFill>
              <a:latin typeface="Calibri" panose="020F0502020204030204" pitchFamily="34" charset="0"/>
            </a:endParaRPr>
          </a:p>
        </p:txBody>
      </p:sp>
      <p:sp>
        <p:nvSpPr>
          <p:cNvPr id="16396" name="矩形 17">
            <a:extLst>
              <a:ext uri="{FF2B5EF4-FFF2-40B4-BE49-F238E27FC236}">
                <a16:creationId xmlns:a16="http://schemas.microsoft.com/office/drawing/2014/main" id="{35B65E1C-BCD1-D848-9B2B-5D7FF599611E}"/>
              </a:ext>
            </a:extLst>
          </p:cNvPr>
          <p:cNvSpPr>
            <a:spLocks noChangeArrowheads="1"/>
          </p:cNvSpPr>
          <p:nvPr/>
        </p:nvSpPr>
        <p:spPr bwMode="auto">
          <a:xfrm>
            <a:off x="6753225" y="2665801"/>
            <a:ext cx="1931988" cy="648512"/>
          </a:xfrm>
          <a:prstGeom prst="rect">
            <a:avLst/>
          </a:prstGeom>
          <a:noFill/>
          <a:ln w="9525">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panose="020B0604020202020204" pitchFamily="34" charset="0"/>
                <a:ea typeface="宋体" panose="02010600030101010101" pitchFamily="2" charset="-122"/>
              </a:defRPr>
            </a:lvl9pPr>
          </a:lstStyle>
          <a:p>
            <a:pPr algn="ctr"/>
            <a:r>
              <a:rPr lang="en-US" altLang="zh-CN" dirty="0">
                <a:solidFill>
                  <a:srgbClr val="000000"/>
                </a:solidFill>
                <a:latin typeface="Calibri" panose="020F0502020204030204" pitchFamily="34" charset="0"/>
              </a:rPr>
              <a:t>Fill gaps in mapped data</a:t>
            </a:r>
            <a:endParaRPr lang="zh-CN" altLang="en-US">
              <a:solidFill>
                <a:srgbClr val="000000"/>
              </a:solidFill>
              <a:latin typeface="Calibri" panose="020F0502020204030204" pitchFamily="34" charset="0"/>
            </a:endParaRPr>
          </a:p>
        </p:txBody>
      </p:sp>
      <p:sp>
        <p:nvSpPr>
          <p:cNvPr id="19" name="右箭头 18">
            <a:extLst>
              <a:ext uri="{FF2B5EF4-FFF2-40B4-BE49-F238E27FC236}">
                <a16:creationId xmlns:a16="http://schemas.microsoft.com/office/drawing/2014/main" id="{C160ADE4-4F07-EE4D-A941-7C08AC9873CC}"/>
              </a:ext>
            </a:extLst>
          </p:cNvPr>
          <p:cNvSpPr/>
          <p:nvPr/>
        </p:nvSpPr>
        <p:spPr>
          <a:xfrm>
            <a:off x="2656441" y="455160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20" name="右箭头 19">
            <a:extLst>
              <a:ext uri="{FF2B5EF4-FFF2-40B4-BE49-F238E27FC236}">
                <a16:creationId xmlns:a16="http://schemas.microsoft.com/office/drawing/2014/main" id="{05812D65-EB9A-F546-A396-A38B41C76CBB}"/>
              </a:ext>
            </a:extLst>
          </p:cNvPr>
          <p:cNvSpPr/>
          <p:nvPr/>
        </p:nvSpPr>
        <p:spPr>
          <a:xfrm>
            <a:off x="5830947" y="455160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cxnSp>
        <p:nvCxnSpPr>
          <p:cNvPr id="22" name="直接箭头连接符 21">
            <a:extLst>
              <a:ext uri="{FF2B5EF4-FFF2-40B4-BE49-F238E27FC236}">
                <a16:creationId xmlns:a16="http://schemas.microsoft.com/office/drawing/2014/main" id="{84E49701-B7A8-A441-BBE9-72778DCA1E72}"/>
              </a:ext>
            </a:extLst>
          </p:cNvPr>
          <p:cNvCxnSpPr>
            <a:stCxn id="7" idx="1"/>
            <a:endCxn id="16395" idx="1"/>
          </p:cNvCxnSpPr>
          <p:nvPr/>
        </p:nvCxnSpPr>
        <p:spPr>
          <a:xfrm>
            <a:off x="2563813" y="2990057"/>
            <a:ext cx="1231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72803FC-9BD4-4F45-94A5-F8AEDEA1D355}"/>
              </a:ext>
            </a:extLst>
          </p:cNvPr>
          <p:cNvCxnSpPr>
            <a:stCxn id="16395" idx="3"/>
            <a:endCxn id="16396" idx="1"/>
          </p:cNvCxnSpPr>
          <p:nvPr/>
        </p:nvCxnSpPr>
        <p:spPr>
          <a:xfrm>
            <a:off x="5726113" y="2990057"/>
            <a:ext cx="10271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406" name="文本框 26">
            <a:extLst>
              <a:ext uri="{FF2B5EF4-FFF2-40B4-BE49-F238E27FC236}">
                <a16:creationId xmlns:a16="http://schemas.microsoft.com/office/drawing/2014/main" id="{B1E7069B-5D9F-2445-A10A-81FEAFBD0A13}"/>
              </a:ext>
            </a:extLst>
          </p:cNvPr>
          <p:cNvSpPr txBox="1">
            <a:spLocks noChangeArrowheads="1"/>
          </p:cNvSpPr>
          <p:nvPr/>
        </p:nvSpPr>
        <p:spPr bwMode="auto">
          <a:xfrm>
            <a:off x="5776913" y="2432050"/>
            <a:ext cx="1125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400" dirty="0"/>
              <a:t>KNN searching</a:t>
            </a:r>
            <a:endParaRPr lang="zh-C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16E49E2-27F0-B143-988D-5763293C2D16}"/>
              </a:ext>
            </a:extLst>
          </p:cNvPr>
          <p:cNvSpPr/>
          <p:nvPr/>
        </p:nvSpPr>
        <p:spPr>
          <a:xfrm>
            <a:off x="276491" y="215646"/>
            <a:ext cx="266451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Density analysis</a:t>
            </a:r>
          </a:p>
        </p:txBody>
      </p:sp>
      <p:pic>
        <p:nvPicPr>
          <p:cNvPr id="18435" name="图片 5">
            <a:extLst>
              <a:ext uri="{FF2B5EF4-FFF2-40B4-BE49-F238E27FC236}">
                <a16:creationId xmlns:a16="http://schemas.microsoft.com/office/drawing/2014/main" id="{63DB04A4-CB3D-464B-B555-8064B70FBD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925" y="2422525"/>
            <a:ext cx="3992563" cy="299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
            <a:extLst>
              <a:ext uri="{FF2B5EF4-FFF2-40B4-BE49-F238E27FC236}">
                <a16:creationId xmlns:a16="http://schemas.microsoft.com/office/drawing/2014/main" id="{2290D9F5-E71A-7A4D-A44A-0915AA63A004}"/>
              </a:ext>
            </a:extLst>
          </p:cNvPr>
          <p:cNvSpPr>
            <a:spLocks noChangeArrowheads="1"/>
          </p:cNvSpPr>
          <p:nvPr/>
        </p:nvSpPr>
        <p:spPr bwMode="auto">
          <a:xfrm>
            <a:off x="646113" y="996950"/>
            <a:ext cx="7967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Fibrosis usually has a consistently higher tissue density (0.34/0.41 for reticular/ground-glass) compared to normal tissue (0.27) over time</a:t>
            </a:r>
            <a:endParaRPr lang="zh-CN" altLang="en-US"/>
          </a:p>
        </p:txBody>
      </p:sp>
      <p:sp>
        <p:nvSpPr>
          <p:cNvPr id="18437" name="矩形 2">
            <a:extLst>
              <a:ext uri="{FF2B5EF4-FFF2-40B4-BE49-F238E27FC236}">
                <a16:creationId xmlns:a16="http://schemas.microsoft.com/office/drawing/2014/main" id="{0D3A185D-5FED-124C-ACAA-51514D103325}"/>
              </a:ext>
            </a:extLst>
          </p:cNvPr>
          <p:cNvSpPr>
            <a:spLocks noChangeArrowheads="1"/>
          </p:cNvSpPr>
          <p:nvPr/>
        </p:nvSpPr>
        <p:spPr bwMode="auto">
          <a:xfrm>
            <a:off x="669925" y="1847850"/>
            <a:ext cx="635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In contrast, emphysema has lower density (0.078)</a:t>
            </a:r>
            <a:endParaRPr lang="zh-CN" altLang="en-US"/>
          </a:p>
        </p:txBody>
      </p:sp>
      <p:pic>
        <p:nvPicPr>
          <p:cNvPr id="18438" name="图片 6">
            <a:extLst>
              <a:ext uri="{FF2B5EF4-FFF2-40B4-BE49-F238E27FC236}">
                <a16:creationId xmlns:a16="http://schemas.microsoft.com/office/drawing/2014/main" id="{399C23B3-4146-2C4A-93B8-213FED7E689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449513"/>
            <a:ext cx="3952875"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2B486E4-0A5B-794D-A56F-EF0A12DBDD7F}"/>
              </a:ext>
            </a:extLst>
          </p:cNvPr>
          <p:cNvSpPr/>
          <p:nvPr/>
        </p:nvSpPr>
        <p:spPr>
          <a:xfrm>
            <a:off x="276491" y="215646"/>
            <a:ext cx="446372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Spatial distribution analysis</a:t>
            </a:r>
          </a:p>
        </p:txBody>
      </p:sp>
      <p:pic>
        <p:nvPicPr>
          <p:cNvPr id="20483" name="图片 4">
            <a:extLst>
              <a:ext uri="{FF2B5EF4-FFF2-40B4-BE49-F238E27FC236}">
                <a16:creationId xmlns:a16="http://schemas.microsoft.com/office/drawing/2014/main" id="{CAB12945-691D-7E44-BF71-27E8936282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03325"/>
            <a:ext cx="259556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6">
            <a:extLst>
              <a:ext uri="{FF2B5EF4-FFF2-40B4-BE49-F238E27FC236}">
                <a16:creationId xmlns:a16="http://schemas.microsoft.com/office/drawing/2014/main" id="{1210282E-E761-9445-8169-E40CEC51EB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1212850"/>
            <a:ext cx="261937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文本框 3">
            <a:extLst>
              <a:ext uri="{FF2B5EF4-FFF2-40B4-BE49-F238E27FC236}">
                <a16:creationId xmlns:a16="http://schemas.microsoft.com/office/drawing/2014/main" id="{0F4A0F3E-EB2C-D743-A97C-5D2167EBE0B2}"/>
              </a:ext>
            </a:extLst>
          </p:cNvPr>
          <p:cNvSpPr txBox="1">
            <a:spLocks noChangeArrowheads="1"/>
          </p:cNvSpPr>
          <p:nvPr/>
        </p:nvSpPr>
        <p:spPr bwMode="auto">
          <a:xfrm>
            <a:off x="550863" y="83026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Ground-glass</a:t>
            </a:r>
            <a:endParaRPr lang="zh-CN" altLang="en-US">
              <a:latin typeface="+mn-lt"/>
            </a:endParaRPr>
          </a:p>
        </p:txBody>
      </p:sp>
      <p:sp>
        <p:nvSpPr>
          <p:cNvPr id="18446" name="文本框 11">
            <a:extLst>
              <a:ext uri="{FF2B5EF4-FFF2-40B4-BE49-F238E27FC236}">
                <a16:creationId xmlns:a16="http://schemas.microsoft.com/office/drawing/2014/main" id="{C1801CE7-678F-0A4E-B980-8AC635D2CEC9}"/>
              </a:ext>
            </a:extLst>
          </p:cNvPr>
          <p:cNvSpPr txBox="1">
            <a:spLocks noChangeArrowheads="1"/>
          </p:cNvSpPr>
          <p:nvPr/>
        </p:nvSpPr>
        <p:spPr bwMode="auto">
          <a:xfrm>
            <a:off x="3557588" y="84931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Emphysema</a:t>
            </a:r>
            <a:endParaRPr lang="zh-CN" altLang="en-US">
              <a:latin typeface="+mn-lt"/>
            </a:endParaRPr>
          </a:p>
        </p:txBody>
      </p:sp>
      <p:pic>
        <p:nvPicPr>
          <p:cNvPr id="20487" name="图片 3">
            <a:extLst>
              <a:ext uri="{FF2B5EF4-FFF2-40B4-BE49-F238E27FC236}">
                <a16:creationId xmlns:a16="http://schemas.microsoft.com/office/drawing/2014/main" id="{02FA8C73-4395-5441-BBC0-1D8D1CE534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303588"/>
            <a:ext cx="321468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4">
            <a:extLst>
              <a:ext uri="{FF2B5EF4-FFF2-40B4-BE49-F238E27FC236}">
                <a16:creationId xmlns:a16="http://schemas.microsoft.com/office/drawing/2014/main" id="{58715737-6B14-D74E-8E85-BFEB92D576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3303588"/>
            <a:ext cx="3222625"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60A31FDD-AF18-D04D-9C56-9F38293E5600}"/>
              </a:ext>
            </a:extLst>
          </p:cNvPr>
          <p:cNvSpPr txBox="1"/>
          <p:nvPr/>
        </p:nvSpPr>
        <p:spPr>
          <a:xfrm>
            <a:off x="6305550" y="1203325"/>
            <a:ext cx="2471738" cy="1754188"/>
          </a:xfrm>
          <a:prstGeom prst="rect">
            <a:avLst/>
          </a:prstGeom>
          <a:noFill/>
        </p:spPr>
        <p:txBody>
          <a:bodyPr>
            <a:spAutoFit/>
          </a:bodyPr>
          <a:lstStyle/>
          <a:p>
            <a:pPr marL="285750" indent="-285750">
              <a:buFont typeface="Arial" panose="020B0604020202020204" pitchFamily="34" charset="0"/>
              <a:buChar char="•"/>
              <a:defRPr/>
            </a:pPr>
            <a:r>
              <a:rPr lang="en-NZ" altLang="zh-CN" dirty="0">
                <a:latin typeface="+mn-lt"/>
              </a:rPr>
              <a:t>Fibrosis mostly located in lower lobes (72%, 58%, 65% for honeycomb, reticular, ground-glass)</a:t>
            </a:r>
            <a:endParaRPr lang="zh-CN" altLang="en-US">
              <a:latin typeface="+mn-lt"/>
            </a:endParaRPr>
          </a:p>
        </p:txBody>
      </p:sp>
      <p:sp>
        <p:nvSpPr>
          <p:cNvPr id="20490" name="矩形 4">
            <a:extLst>
              <a:ext uri="{FF2B5EF4-FFF2-40B4-BE49-F238E27FC236}">
                <a16:creationId xmlns:a16="http://schemas.microsoft.com/office/drawing/2014/main" id="{82316957-7D9E-4540-BA41-4B919EA2BDC6}"/>
              </a:ext>
            </a:extLst>
          </p:cNvPr>
          <p:cNvSpPr>
            <a:spLocks noChangeArrowheads="1"/>
          </p:cNvSpPr>
          <p:nvPr/>
        </p:nvSpPr>
        <p:spPr bwMode="auto">
          <a:xfrm>
            <a:off x="6346825" y="37211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Emphysema mostly located in upper lobes (73%)</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69000"/>
          </a:schemeClr>
        </a:solidFill>
        <a:ln>
          <a:noFill/>
          <a:round/>
        </a:ln>
        <a:effectLst>
          <a:outerShdw blurRad="50800" dist="38100" dir="2700000" algn="tl" rotWithShape="0">
            <a:prstClr val="black">
              <a:alpha val="40000"/>
            </a:prstClr>
          </a:outerShdw>
          <a:softEdge rad="0"/>
        </a:effectLst>
      </a:spPr>
      <a:bodyPr rtlCol="0" anchor="ctr"/>
      <a:lstStyle>
        <a:defPPr algn="ctr">
          <a:defRPr dirty="0">
            <a:solidFill>
              <a:schemeClr val="tx1"/>
            </a:solidFill>
            <a:latin typeface="Verdana" pitchFamily="34" charset="0"/>
            <a:ea typeface="Verdana" pitchFamily="34" charset="0"/>
            <a:cs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19380</TotalTime>
  <Words>2599</Words>
  <Application>Microsoft Macintosh PowerPoint</Application>
  <PresentationFormat>On-screen Show (16:10)</PresentationFormat>
  <Paragraphs>148</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宋体</vt:lpstr>
      <vt:lpstr>Calibri</vt:lpstr>
      <vt:lpstr>Times New Roman</vt:lpstr>
      <vt:lpstr>Wingdings</vt:lpstr>
      <vt:lpstr>Verdana</vt:lpstr>
      <vt:lpstr>ＭＳ Ｐゴシック</vt:lpstr>
      <vt:lpstr>Office 主题</vt:lpstr>
      <vt:lpstr>High resolution CT-based characterization analysis of idiopathic pulmonary fibrosis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微软中国</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xwt</dc:creator>
  <cp:lastModifiedBy>Microsoft Office User</cp:lastModifiedBy>
  <cp:revision>606</cp:revision>
  <dcterms:created xsi:type="dcterms:W3CDTF">2011-02-17T06:41:16Z</dcterms:created>
  <dcterms:modified xsi:type="dcterms:W3CDTF">2018-03-18T00:50:14Z</dcterms:modified>
</cp:coreProperties>
</file>